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84" r:id="rId3"/>
    <p:sldId id="296" r:id="rId4"/>
    <p:sldId id="257" r:id="rId5"/>
    <p:sldId id="269" r:id="rId6"/>
    <p:sldId id="262" r:id="rId7"/>
    <p:sldId id="270" r:id="rId8"/>
    <p:sldId id="277" r:id="rId9"/>
    <p:sldId id="278" r:id="rId10"/>
    <p:sldId id="272" r:id="rId11"/>
    <p:sldId id="271" r:id="rId12"/>
    <p:sldId id="273" r:id="rId13"/>
    <p:sldId id="275" r:id="rId14"/>
    <p:sldId id="298" r:id="rId15"/>
    <p:sldId id="276" r:id="rId16"/>
    <p:sldId id="297" r:id="rId17"/>
    <p:sldId id="290" r:id="rId18"/>
    <p:sldId id="291" r:id="rId19"/>
    <p:sldId id="286" r:id="rId20"/>
    <p:sldId id="292" r:id="rId21"/>
    <p:sldId id="280" r:id="rId22"/>
    <p:sldId id="285"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301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fld id="{73DA84F9-2697-4F42-9E88-FF0D2D542D08}" type="datetimeFigureOut">
              <a:rPr lang="en-US"/>
              <a:pPr>
                <a:defRPr/>
              </a:pPr>
              <a:t>2/6/2017</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301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301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27C2F14-BB26-4DC1-BDEE-44982A030846}" type="slidenum">
              <a:rPr lang="en-US"/>
              <a:pPr>
                <a:defRPr/>
              </a:pPr>
              <a:t>‹#›</a:t>
            </a:fld>
            <a:endParaRPr lang="en-US"/>
          </a:p>
        </p:txBody>
      </p:sp>
    </p:spTree>
    <p:extLst>
      <p:ext uri="{BB962C8B-B14F-4D97-AF65-F5344CB8AC3E}">
        <p14:creationId xmlns:p14="http://schemas.microsoft.com/office/powerpoint/2010/main" val="28521612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E49C350-C338-436E-8934-A941BD893C14}" type="datetime1">
              <a:rPr lang="en-GB"/>
              <a:pPr>
                <a:defRPr/>
              </a:pPr>
              <a:t>06/02/2017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025621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6E3B861E-D518-45F1-877E-04038FBBC393}" type="datetime1">
              <a:rPr lang="en-GB"/>
              <a:pPr>
                <a:defRPr/>
              </a:pPr>
              <a:t>06/02/2017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690160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1A8B63C-FA26-46CC-846A-A343F07F906B}" type="datetime1">
              <a:rPr lang="en-GB"/>
              <a:pPr>
                <a:defRPr/>
              </a:pPr>
              <a:t>06/02/2017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204708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DD22627-1B19-45E2-8D10-8C37963DC37F}" type="datetime1">
              <a:rPr lang="en-GB"/>
              <a:pPr>
                <a:defRPr/>
              </a:pPr>
              <a:t>06/02/2017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027019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9A1885C-4086-4FE5-9A46-37445F6212DA}" type="datetime1">
              <a:rPr lang="en-GB"/>
              <a:pPr>
                <a:defRPr/>
              </a:pPr>
              <a:t>06/02/2017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965207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AECB39C0-00E3-4555-819D-3528AD16F8F7}" type="datetime1">
              <a:rPr lang="en-GB"/>
              <a:pPr>
                <a:defRPr/>
              </a:pPr>
              <a:t>06/02/2017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3825396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A5CB5E35-266E-4D58-B475-EE598018A75C}" type="datetime1">
              <a:rPr lang="en-GB"/>
              <a:pPr>
                <a:defRPr/>
              </a:pPr>
              <a:t>06/02/2017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146158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500B0E8-EC12-4E7B-9F43-2CD35FE1E61C}" type="datetime1">
              <a:rPr lang="en-GB"/>
              <a:pPr>
                <a:defRPr/>
              </a:pPr>
              <a:t>06/02/2017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842613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E8BBF4-F8FF-4AE4-AEAA-3DEF85EAA6CC}" type="datetime1">
              <a:rPr lang="en-GB"/>
              <a:pPr>
                <a:defRPr/>
              </a:pPr>
              <a:t>06/02/2017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404829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0D140F4-6A61-48B5-A9FB-8BEF7A4C70D4}" type="datetime1">
              <a:rPr lang="en-GB"/>
              <a:pPr>
                <a:defRPr/>
              </a:pPr>
              <a:t>06/02/2017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231365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DCB13B9-0FEF-40A0-BBE2-6F2D830C4809}" type="datetime1">
              <a:rPr lang="en-GB"/>
              <a:pPr>
                <a:defRPr/>
              </a:pPr>
              <a:t>06/02/2017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539620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C177FC2F-94FC-4D6C-9B0B-33B45D08EE94}" type="datetime1">
              <a:rPr lang="en-GB"/>
              <a:pPr>
                <a:defRPr/>
              </a:pPr>
              <a:t>06/02/2017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Arial" charset="0"/>
              </a:defRPr>
            </a:lvl1pPr>
          </a:lstStyle>
          <a:p>
            <a:pPr>
              <a:defRPr/>
            </a:pPr>
            <a:endParaRPr lang="en-GB"/>
          </a:p>
        </p:txBody>
      </p:sp>
      <p:pic>
        <p:nvPicPr>
          <p:cNvPr id="1030" name="Picture 7" descr="coachingpotential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24600" y="6169025"/>
            <a:ext cx="23622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onetonline.org/" TargetMode="External"/><Relationship Id="rId2" Type="http://schemas.openxmlformats.org/officeDocument/2006/relationships/hyperlink" Target="http://www.cacareerzone.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roger@coachingpotentia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827088" y="1989138"/>
            <a:ext cx="7772400" cy="1993900"/>
          </a:xfrm>
        </p:spPr>
        <p:txBody>
          <a:bodyPr/>
          <a:lstStyle/>
          <a:p>
            <a:pPr eaLnBrk="1" hangingPunct="1"/>
            <a:br>
              <a:rPr lang="en-GB" altLang="en-US"/>
            </a:br>
            <a:br>
              <a:rPr lang="en-GB" altLang="en-US"/>
            </a:br>
            <a:r>
              <a:rPr lang="en-GB" altLang="en-US" i="1">
                <a:solidFill>
                  <a:srgbClr val="FF0000"/>
                </a:solidFill>
              </a:rPr>
              <a:t>ROCKSTAR</a:t>
            </a:r>
            <a:r>
              <a:rPr lang="en-GB" altLang="en-US"/>
              <a:t>, PILOT, </a:t>
            </a:r>
            <a:r>
              <a:rPr lang="en-GB" altLang="en-US">
                <a:solidFill>
                  <a:srgbClr val="0070C0"/>
                </a:solidFill>
              </a:rPr>
              <a:t>ACCOUNTANT</a:t>
            </a:r>
            <a:r>
              <a:rPr lang="en-GB" altLang="en-US"/>
              <a:t>?</a:t>
            </a:r>
            <a:br>
              <a:rPr lang="en-GB" altLang="en-US"/>
            </a:br>
            <a:br>
              <a:rPr lang="en-GB" altLang="en-US"/>
            </a:br>
            <a:br>
              <a:rPr lang="en-GB" altLang="en-US"/>
            </a:br>
            <a:br>
              <a:rPr lang="en-GB" altLang="en-US"/>
            </a:br>
            <a:r>
              <a:rPr lang="en-GB" altLang="en-US" sz="3200" dirty="0"/>
              <a:t>How to have great career conversations with young people</a:t>
            </a:r>
          </a:p>
        </p:txBody>
      </p:sp>
      <p:sp>
        <p:nvSpPr>
          <p:cNvPr id="3075" name="AutoShape 4" descr="https://mail.google.com/mail/?attid=0.0.1&amp;disp=emb&amp;view=att&amp;th=1333bbed2811df8b"/>
          <p:cNvSpPr>
            <a:spLocks noChangeAspect="1" noChangeArrowheads="1"/>
          </p:cNvSpPr>
          <p:nvPr/>
        </p:nvSpPr>
        <p:spPr bwMode="auto">
          <a:xfrm>
            <a:off x="63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pic>
        <p:nvPicPr>
          <p:cNvPr id="3077" name="Picture 10" descr="NitK: Hacker Takes Control of Plane’s Navigation Syst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938" y="2708275"/>
            <a:ext cx="186690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2" descr="June 30, 2011 Posted in: Bay Area , Lifestyle , New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2708275"/>
            <a:ext cx="1851025"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1" descr="By Matt Crosbie, on June 11th, 20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2708275"/>
            <a:ext cx="1798637"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467544" y="1340768"/>
            <a:ext cx="8229600" cy="4525963"/>
          </a:xfrm>
        </p:spPr>
        <p:txBody>
          <a:bodyPr/>
          <a:lstStyle/>
          <a:p>
            <a:pPr eaLnBrk="1" hangingPunct="1">
              <a:lnSpc>
                <a:spcPct val="90000"/>
              </a:lnSpc>
              <a:buFont typeface="Arial" panose="020B0604020202020204" pitchFamily="34" charset="0"/>
              <a:buNone/>
            </a:pPr>
            <a:endParaRPr lang="en-GB" altLang="en-US" sz="2600" b="1" dirty="0"/>
          </a:p>
          <a:p>
            <a:pPr eaLnBrk="1" hangingPunct="1">
              <a:lnSpc>
                <a:spcPct val="90000"/>
              </a:lnSpc>
              <a:buFont typeface="Arial" panose="020B0604020202020204" pitchFamily="34" charset="0"/>
              <a:buNone/>
            </a:pPr>
            <a:r>
              <a:rPr lang="en-GB" altLang="en-US" sz="2600" b="1" dirty="0"/>
              <a:t>Speed-Interviewing:</a:t>
            </a:r>
          </a:p>
          <a:p>
            <a:pPr eaLnBrk="1" hangingPunct="1">
              <a:lnSpc>
                <a:spcPct val="90000"/>
              </a:lnSpc>
              <a:buFont typeface="Arial" panose="020B0604020202020204" pitchFamily="34" charset="0"/>
              <a:buNone/>
            </a:pPr>
            <a:endParaRPr lang="en-GB" altLang="en-US" sz="2600" b="1" dirty="0"/>
          </a:p>
          <a:p>
            <a:pPr eaLnBrk="1" hangingPunct="1">
              <a:lnSpc>
                <a:spcPct val="90000"/>
              </a:lnSpc>
            </a:pPr>
            <a:r>
              <a:rPr lang="en-GB" altLang="en-US" sz="2800" dirty="0"/>
              <a:t>2 minutes to tell me all of the reasons someone would be lucky to employ you</a:t>
            </a:r>
          </a:p>
          <a:p>
            <a:pPr eaLnBrk="1" hangingPunct="1">
              <a:lnSpc>
                <a:spcPct val="90000"/>
              </a:lnSpc>
            </a:pPr>
            <a:r>
              <a:rPr lang="en-GB" altLang="en-US" sz="2600" dirty="0"/>
              <a:t>They write answers, then 2 minutes to sell themselves</a:t>
            </a:r>
          </a:p>
          <a:p>
            <a:pPr eaLnBrk="1" hangingPunct="1">
              <a:lnSpc>
                <a:spcPct val="90000"/>
              </a:lnSpc>
            </a:pPr>
            <a:r>
              <a:rPr lang="en-GB" altLang="en-US" sz="2600" dirty="0"/>
              <a:t>Write down everything they say </a:t>
            </a:r>
          </a:p>
          <a:p>
            <a:pPr eaLnBrk="1" hangingPunct="1">
              <a:lnSpc>
                <a:spcPct val="90000"/>
              </a:lnSpc>
            </a:pPr>
            <a:r>
              <a:rPr lang="en-GB" altLang="en-US" sz="2600" dirty="0"/>
              <a:t>You present them with your own list  (written in advance) …a random survey of recent employers!</a:t>
            </a:r>
          </a:p>
          <a:p>
            <a:pPr marL="0" indent="0" eaLnBrk="1" hangingPunct="1">
              <a:lnSpc>
                <a:spcPct val="90000"/>
              </a:lnSpc>
              <a:buNone/>
            </a:pPr>
            <a:endParaRPr lang="en-GB" altLang="en-US" sz="2000" b="1" dirty="0"/>
          </a:p>
          <a:p>
            <a:pPr marL="0" indent="0" eaLnBrk="1" hangingPunct="1">
              <a:lnSpc>
                <a:spcPct val="90000"/>
              </a:lnSpc>
              <a:buNone/>
            </a:pPr>
            <a:endParaRPr lang="en-GB" altLang="en-US" sz="2000" b="1" dirty="0"/>
          </a:p>
          <a:p>
            <a:pPr marL="0" indent="0" eaLnBrk="1" hangingPunct="1">
              <a:lnSpc>
                <a:spcPct val="90000"/>
              </a:lnSpc>
              <a:buNone/>
            </a:pPr>
            <a:r>
              <a:rPr lang="en-GB" altLang="en-US" sz="2000" b="1" dirty="0"/>
              <a:t>Note : It is vital that your list reflects attributes they really HAVE not what you would LIKE them to have! </a:t>
            </a:r>
          </a:p>
          <a:p>
            <a:pPr eaLnBrk="1" hangingPunct="1">
              <a:lnSpc>
                <a:spcPct val="90000"/>
              </a:lnSpc>
            </a:pPr>
            <a:endParaRPr lang="en-GB" altLang="en-US" sz="2600" dirty="0"/>
          </a:p>
        </p:txBody>
      </p:sp>
      <p:sp>
        <p:nvSpPr>
          <p:cNvPr id="3" name="Rectangle 2"/>
          <p:cNvSpPr/>
          <p:nvPr/>
        </p:nvSpPr>
        <p:spPr>
          <a:xfrm>
            <a:off x="1475656" y="260648"/>
            <a:ext cx="6624736" cy="1200329"/>
          </a:xfrm>
          <a:prstGeom prst="rect">
            <a:avLst/>
          </a:prstGeom>
        </p:spPr>
        <p:txBody>
          <a:bodyPr wrap="square">
            <a:spAutoFit/>
          </a:bodyPr>
          <a:lstStyle/>
          <a:p>
            <a:pPr algn="ctr"/>
            <a:r>
              <a:rPr lang="en-GB" altLang="en-US" sz="3600" dirty="0"/>
              <a:t>My ‘transferable’ skills/abilities &amp; my personality traits</a:t>
            </a:r>
            <a:endParaRPr lang="en-GB"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381000"/>
            <a:ext cx="8229600" cy="1066800"/>
          </a:xfrm>
        </p:spPr>
        <p:txBody>
          <a:bodyPr/>
          <a:lstStyle/>
          <a:p>
            <a:pPr eaLnBrk="1" hangingPunct="1"/>
            <a:r>
              <a:rPr lang="en-GB" altLang="en-US" dirty="0"/>
              <a:t>My ‘transferable’ skills/abilities &amp; my personality traits</a:t>
            </a:r>
            <a:endParaRPr lang="en-GB" altLang="en-US" sz="4000" dirty="0"/>
          </a:p>
        </p:txBody>
      </p:sp>
      <p:sp>
        <p:nvSpPr>
          <p:cNvPr id="12291" name="Content Placeholder 2"/>
          <p:cNvSpPr>
            <a:spLocks noGrp="1"/>
          </p:cNvSpPr>
          <p:nvPr>
            <p:ph idx="1"/>
          </p:nvPr>
        </p:nvSpPr>
        <p:spPr>
          <a:xfrm>
            <a:off x="457200" y="1676400"/>
            <a:ext cx="8229600" cy="4419600"/>
          </a:xfrm>
        </p:spPr>
        <p:txBody>
          <a:bodyPr/>
          <a:lstStyle/>
          <a:p>
            <a:pPr eaLnBrk="1" hangingPunct="1">
              <a:lnSpc>
                <a:spcPct val="90000"/>
              </a:lnSpc>
              <a:buFont typeface="Arial" panose="020B0604020202020204" pitchFamily="34" charset="0"/>
              <a:buNone/>
            </a:pPr>
            <a:endParaRPr lang="en-GB" altLang="en-US" sz="2400" b="1" dirty="0"/>
          </a:p>
          <a:p>
            <a:pPr eaLnBrk="1" hangingPunct="1">
              <a:lnSpc>
                <a:spcPct val="90000"/>
              </a:lnSpc>
              <a:buFont typeface="Arial" panose="020B0604020202020204" pitchFamily="34" charset="0"/>
              <a:buNone/>
            </a:pPr>
            <a:r>
              <a:rPr lang="en-GB" altLang="en-US" sz="2400" b="1" dirty="0"/>
              <a:t>Speed-Dating : </a:t>
            </a:r>
          </a:p>
          <a:p>
            <a:pPr eaLnBrk="1" hangingPunct="1">
              <a:lnSpc>
                <a:spcPct val="90000"/>
              </a:lnSpc>
            </a:pPr>
            <a:r>
              <a:rPr lang="en-GB" altLang="en-US" sz="2400" dirty="0"/>
              <a:t>2 minutes to tell me all of the reasons someone should go out with you!</a:t>
            </a:r>
          </a:p>
          <a:p>
            <a:pPr eaLnBrk="1" hangingPunct="1">
              <a:lnSpc>
                <a:spcPct val="90000"/>
              </a:lnSpc>
            </a:pPr>
            <a:endParaRPr lang="en-GB" altLang="en-US" sz="2400" dirty="0"/>
          </a:p>
          <a:p>
            <a:pPr eaLnBrk="1" hangingPunct="1">
              <a:lnSpc>
                <a:spcPct val="90000"/>
              </a:lnSpc>
            </a:pPr>
            <a:r>
              <a:rPr lang="en-GB" altLang="en-US" sz="2400" dirty="0"/>
              <a:t>Let them prepare then sell themselves...you write down everything they say</a:t>
            </a:r>
          </a:p>
          <a:p>
            <a:pPr eaLnBrk="1" hangingPunct="1">
              <a:lnSpc>
                <a:spcPct val="90000"/>
              </a:lnSpc>
            </a:pPr>
            <a:endParaRPr lang="en-GB" altLang="en-US" sz="2400" dirty="0"/>
          </a:p>
          <a:p>
            <a:pPr eaLnBrk="1" hangingPunct="1">
              <a:lnSpc>
                <a:spcPct val="90000"/>
              </a:lnSpc>
            </a:pPr>
            <a:r>
              <a:rPr lang="en-GB" altLang="en-US" sz="2400" dirty="0"/>
              <a:t>In advance prepare your own list and tell them this is the result of a random survey you did! Add these to their own list</a:t>
            </a:r>
          </a:p>
          <a:p>
            <a:pPr eaLnBrk="1" hangingPunct="1">
              <a:lnSpc>
                <a:spcPct val="90000"/>
              </a:lnSpc>
              <a:buFont typeface="Arial" panose="020B0604020202020204" pitchFamily="34" charset="0"/>
              <a:buNone/>
            </a:pPr>
            <a:endParaRPr lang="en-GB" altLang="en-US" sz="2400" dirty="0"/>
          </a:p>
          <a:p>
            <a:pPr eaLnBrk="1" hangingPunct="1">
              <a:lnSpc>
                <a:spcPct val="90000"/>
              </a:lnSpc>
              <a:buFont typeface="Arial" panose="020B0604020202020204" pitchFamily="34" charset="0"/>
              <a:buNone/>
            </a:pPr>
            <a:r>
              <a:rPr lang="en-GB" altLang="en-US" sz="2400" dirty="0"/>
              <a:t>	</a:t>
            </a:r>
            <a:endParaRPr lang="en-GB" altLang="en-US"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304800"/>
            <a:ext cx="8305800" cy="706438"/>
          </a:xfrm>
        </p:spPr>
        <p:txBody>
          <a:bodyPr/>
          <a:lstStyle/>
          <a:p>
            <a:pPr eaLnBrk="1" hangingPunct="1"/>
            <a:r>
              <a:rPr lang="en-GB" altLang="en-US" sz="4000"/>
              <a:t>At My Best </a:t>
            </a:r>
            <a:br>
              <a:rPr lang="en-GB" altLang="en-US" sz="4000"/>
            </a:br>
            <a:r>
              <a:rPr lang="en-GB" altLang="en-US" sz="2400"/>
              <a:t>(transferable skills/abilities continued)</a:t>
            </a:r>
          </a:p>
        </p:txBody>
      </p:sp>
      <p:sp>
        <p:nvSpPr>
          <p:cNvPr id="14339" name="Content Placeholder 2"/>
          <p:cNvSpPr>
            <a:spLocks noGrp="1"/>
          </p:cNvSpPr>
          <p:nvPr>
            <p:ph idx="1"/>
          </p:nvPr>
        </p:nvSpPr>
        <p:spPr>
          <a:xfrm>
            <a:off x="457200" y="1066800"/>
            <a:ext cx="8229600" cy="4708525"/>
          </a:xfrm>
        </p:spPr>
        <p:txBody>
          <a:bodyPr/>
          <a:lstStyle/>
          <a:p>
            <a:pPr eaLnBrk="1" hangingPunct="1">
              <a:lnSpc>
                <a:spcPct val="90000"/>
              </a:lnSpc>
              <a:buFont typeface="Arial" panose="020B0604020202020204" pitchFamily="34" charset="0"/>
              <a:buNone/>
            </a:pPr>
            <a:endParaRPr lang="en-GB" altLang="en-US" sz="2200" dirty="0"/>
          </a:p>
          <a:p>
            <a:pPr eaLnBrk="1" hangingPunct="1">
              <a:lnSpc>
                <a:spcPct val="90000"/>
              </a:lnSpc>
            </a:pPr>
            <a:r>
              <a:rPr lang="en-GB" altLang="en-US" sz="2200" dirty="0"/>
              <a:t>Pick an activity or project you were involved in and that you enjoyed e.g. Writing a paper, Organising an activity / event, Learning something new</a:t>
            </a:r>
          </a:p>
          <a:p>
            <a:pPr eaLnBrk="1" hangingPunct="1">
              <a:lnSpc>
                <a:spcPct val="90000"/>
              </a:lnSpc>
            </a:pPr>
            <a:endParaRPr lang="en-GB" altLang="en-US" sz="2200" dirty="0"/>
          </a:p>
          <a:p>
            <a:pPr eaLnBrk="1" hangingPunct="1">
              <a:lnSpc>
                <a:spcPct val="90000"/>
              </a:lnSpc>
            </a:pPr>
            <a:r>
              <a:rPr lang="en-GB" altLang="en-US" sz="2200" dirty="0"/>
              <a:t>What were doing that made this enjoyable / successful? Ask them to describe everything that was going on and you take notes</a:t>
            </a:r>
          </a:p>
          <a:p>
            <a:pPr eaLnBrk="1" hangingPunct="1">
              <a:lnSpc>
                <a:spcPct val="90000"/>
              </a:lnSpc>
              <a:buFont typeface="Arial" panose="020B0604020202020204" pitchFamily="34" charset="0"/>
              <a:buNone/>
            </a:pPr>
            <a:endParaRPr lang="en-GB" altLang="en-US" sz="2200" dirty="0"/>
          </a:p>
          <a:p>
            <a:pPr eaLnBrk="1" hangingPunct="1">
              <a:lnSpc>
                <a:spcPct val="90000"/>
              </a:lnSpc>
            </a:pPr>
            <a:r>
              <a:rPr lang="en-GB" altLang="en-US" sz="2200" dirty="0"/>
              <a:t>If they are stuck prompt with questions : </a:t>
            </a:r>
          </a:p>
          <a:p>
            <a:pPr eaLnBrk="1" hangingPunct="1">
              <a:lnSpc>
                <a:spcPct val="90000"/>
              </a:lnSpc>
              <a:buFont typeface="Arial" panose="020B0604020202020204" pitchFamily="34" charset="0"/>
              <a:buNone/>
            </a:pPr>
            <a:r>
              <a:rPr lang="en-GB" altLang="en-US" sz="2200" dirty="0"/>
              <a:t>	- how many people were involved / around, </a:t>
            </a:r>
          </a:p>
          <a:p>
            <a:pPr eaLnBrk="1" hangingPunct="1">
              <a:lnSpc>
                <a:spcPct val="90000"/>
              </a:lnSpc>
              <a:buFont typeface="Arial" panose="020B0604020202020204" pitchFamily="34" charset="0"/>
              <a:buNone/>
            </a:pPr>
            <a:r>
              <a:rPr lang="en-GB" altLang="en-US" sz="2200" dirty="0"/>
              <a:t>	- what were you doing physically (moving, running, lifting, fixing, building), </a:t>
            </a:r>
          </a:p>
          <a:p>
            <a:pPr eaLnBrk="1" hangingPunct="1">
              <a:lnSpc>
                <a:spcPct val="90000"/>
              </a:lnSpc>
              <a:buFont typeface="Arial" panose="020B0604020202020204" pitchFamily="34" charset="0"/>
              <a:buNone/>
            </a:pPr>
            <a:r>
              <a:rPr lang="en-GB" altLang="en-US" sz="2200" dirty="0"/>
              <a:t>	- what did you have to work out in your head / what information was needed?  </a:t>
            </a:r>
          </a:p>
          <a:p>
            <a:pPr eaLnBrk="1" hangingPunct="1">
              <a:lnSpc>
                <a:spcPct val="80000"/>
              </a:lnSpc>
            </a:pPr>
            <a:endParaRPr lang="en-GB" alt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404813"/>
            <a:ext cx="8229600" cy="706437"/>
          </a:xfrm>
        </p:spPr>
        <p:txBody>
          <a:bodyPr/>
          <a:lstStyle/>
          <a:p>
            <a:pPr eaLnBrk="1" hangingPunct="1"/>
            <a:r>
              <a:rPr lang="en-GB" altLang="en-US"/>
              <a:t>Join the dots and brainstorm!</a:t>
            </a:r>
          </a:p>
        </p:txBody>
      </p:sp>
      <p:sp>
        <p:nvSpPr>
          <p:cNvPr id="15363" name="Content Placeholder 2"/>
          <p:cNvSpPr>
            <a:spLocks noGrp="1"/>
          </p:cNvSpPr>
          <p:nvPr>
            <p:ph idx="1"/>
          </p:nvPr>
        </p:nvSpPr>
        <p:spPr/>
        <p:txBody>
          <a:bodyPr/>
          <a:lstStyle/>
          <a:p>
            <a:pPr eaLnBrk="1" hangingPunct="1">
              <a:lnSpc>
                <a:spcPct val="80000"/>
              </a:lnSpc>
              <a:buFont typeface="Arial" panose="020B0604020202020204" pitchFamily="34" charset="0"/>
              <a:buNone/>
            </a:pPr>
            <a:r>
              <a:rPr lang="en-GB" altLang="en-US" sz="2600"/>
              <a:t>Have fun with this...the rule is that no idea is a stupid one! </a:t>
            </a:r>
          </a:p>
          <a:p>
            <a:pPr eaLnBrk="1" hangingPunct="1">
              <a:lnSpc>
                <a:spcPct val="80000"/>
              </a:lnSpc>
              <a:buFont typeface="Arial" panose="020B0604020202020204" pitchFamily="34" charset="0"/>
              <a:buNone/>
            </a:pPr>
            <a:endParaRPr lang="en-GB" altLang="en-US" sz="2600"/>
          </a:p>
          <a:p>
            <a:pPr eaLnBrk="1" hangingPunct="1">
              <a:lnSpc>
                <a:spcPct val="80000"/>
              </a:lnSpc>
            </a:pPr>
            <a:r>
              <a:rPr lang="en-GB" altLang="en-US" sz="2600"/>
              <a:t>Look at the patterns from the ‘Interests’ exercises and those from the ‘Skills/Abilities/Personality’ exercises</a:t>
            </a:r>
          </a:p>
          <a:p>
            <a:pPr eaLnBrk="1" hangingPunct="1">
              <a:lnSpc>
                <a:spcPct val="80000"/>
              </a:lnSpc>
              <a:buFont typeface="Arial" panose="020B0604020202020204" pitchFamily="34" charset="0"/>
              <a:buNone/>
            </a:pPr>
            <a:endParaRPr lang="en-GB" altLang="en-US" sz="2600"/>
          </a:p>
          <a:p>
            <a:pPr eaLnBrk="1" hangingPunct="1">
              <a:lnSpc>
                <a:spcPct val="80000"/>
              </a:lnSpc>
            </a:pPr>
            <a:r>
              <a:rPr lang="en-GB" altLang="en-US" sz="2600"/>
              <a:t>Q : What careers could someone with these interests and strengths embark upon? </a:t>
            </a:r>
          </a:p>
          <a:p>
            <a:pPr eaLnBrk="1" hangingPunct="1">
              <a:lnSpc>
                <a:spcPct val="80000"/>
              </a:lnSpc>
              <a:buFont typeface="Arial" panose="020B0604020202020204" pitchFamily="34" charset="0"/>
              <a:buNone/>
            </a:pPr>
            <a:endParaRPr lang="en-GB" altLang="en-US" sz="2600"/>
          </a:p>
          <a:p>
            <a:pPr eaLnBrk="1" hangingPunct="1">
              <a:lnSpc>
                <a:spcPct val="80000"/>
              </a:lnSpc>
            </a:pPr>
            <a:r>
              <a:rPr lang="en-GB" altLang="en-US" sz="2600"/>
              <a:t>Again write down all ideas and at the end they circle the three that excite them most!</a:t>
            </a:r>
          </a:p>
        </p:txBody>
      </p:sp>
      <p:pic>
        <p:nvPicPr>
          <p:cNvPr id="15364" name="Picture 2" descr="http://programsuccess.files.wordpress.com/2011/06/brainstorm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6650" y="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p:txBody>
          <a:bodyPr/>
          <a:lstStyle/>
          <a:p>
            <a:r>
              <a:rPr lang="en-GB" sz="2800" dirty="0"/>
              <a:t>You buy a bat and a ball</a:t>
            </a:r>
          </a:p>
          <a:p>
            <a:endParaRPr lang="en-GB" sz="2800" dirty="0"/>
          </a:p>
          <a:p>
            <a:r>
              <a:rPr lang="en-GB" sz="2800" dirty="0"/>
              <a:t>Together they cost $1.10</a:t>
            </a:r>
          </a:p>
          <a:p>
            <a:endParaRPr lang="en-GB" sz="2800" dirty="0"/>
          </a:p>
          <a:p>
            <a:r>
              <a:rPr lang="en-GB" sz="2800" dirty="0"/>
              <a:t>The bat costs $1 more than the ball</a:t>
            </a:r>
          </a:p>
          <a:p>
            <a:endParaRPr lang="en-GB" sz="2800" dirty="0"/>
          </a:p>
          <a:p>
            <a:r>
              <a:rPr lang="en-GB" sz="2800" dirty="0"/>
              <a:t>How much does the ball cost?</a:t>
            </a:r>
          </a:p>
          <a:p>
            <a:pPr eaLnBrk="1" hangingPunct="1">
              <a:lnSpc>
                <a:spcPct val="80000"/>
              </a:lnSpc>
              <a:buFont typeface="Arial" panose="020B0604020202020204" pitchFamily="34" charset="0"/>
              <a:buNone/>
            </a:pPr>
            <a:endParaRPr lang="en-GB" altLang="en-US" sz="2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0192" y="1844824"/>
            <a:ext cx="2324983" cy="2324983"/>
          </a:xfrm>
          <a:prstGeom prst="rect">
            <a:avLst/>
          </a:prstGeom>
        </p:spPr>
      </p:pic>
    </p:spTree>
    <p:extLst>
      <p:ext uri="{BB962C8B-B14F-4D97-AF65-F5344CB8AC3E}">
        <p14:creationId xmlns:p14="http://schemas.microsoft.com/office/powerpoint/2010/main" val="594295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561975"/>
          </a:xfrm>
        </p:spPr>
        <p:txBody>
          <a:bodyPr/>
          <a:lstStyle/>
          <a:p>
            <a:pPr eaLnBrk="1" hangingPunct="1"/>
            <a:r>
              <a:rPr lang="en-GB" altLang="en-US"/>
              <a:t>Supporting the Brainstorm!</a:t>
            </a:r>
          </a:p>
        </p:txBody>
      </p:sp>
      <p:sp>
        <p:nvSpPr>
          <p:cNvPr id="16387" name="Content Placeholder 2"/>
          <p:cNvSpPr>
            <a:spLocks noGrp="1"/>
          </p:cNvSpPr>
          <p:nvPr>
            <p:ph idx="1"/>
          </p:nvPr>
        </p:nvSpPr>
        <p:spPr>
          <a:xfrm>
            <a:off x="457200" y="981075"/>
            <a:ext cx="8229600" cy="5145088"/>
          </a:xfrm>
        </p:spPr>
        <p:txBody>
          <a:bodyPr/>
          <a:lstStyle/>
          <a:p>
            <a:pPr marL="0" indent="0" algn="ctr" eaLnBrk="1" hangingPunct="1">
              <a:lnSpc>
                <a:spcPct val="90000"/>
              </a:lnSpc>
              <a:buFont typeface="Arial" panose="020B0604020202020204" pitchFamily="34" charset="0"/>
              <a:buNone/>
            </a:pPr>
            <a:endParaRPr lang="en-GB" altLang="en-US" sz="2000"/>
          </a:p>
          <a:p>
            <a:pPr marL="0" indent="0" algn="ctr" eaLnBrk="1" hangingPunct="1">
              <a:lnSpc>
                <a:spcPct val="90000"/>
              </a:lnSpc>
              <a:buFont typeface="Arial" panose="020B0604020202020204" pitchFamily="34" charset="0"/>
              <a:buNone/>
            </a:pPr>
            <a:r>
              <a:rPr lang="en-GB" altLang="en-US" sz="2000"/>
              <a:t>For every potential job or potential option we identify we can explode this out to a host of other areas - there are </a:t>
            </a:r>
            <a:r>
              <a:rPr lang="en-GB" altLang="en-US" sz="2000" b="1">
                <a:solidFill>
                  <a:srgbClr val="FF0000"/>
                </a:solidFill>
              </a:rPr>
              <a:t>job ‘families’ or ‘clusters’ </a:t>
            </a:r>
            <a:r>
              <a:rPr lang="en-GB" altLang="en-US" sz="2000"/>
              <a:t>we can explore e.g. ‘Computer &amp; Mathematical’ or ‘Arts, Design &amp; Media’ have a number of different occupations relating to them</a:t>
            </a:r>
          </a:p>
          <a:p>
            <a:pPr marL="0" indent="0" algn="ctr" eaLnBrk="1" hangingPunct="1">
              <a:lnSpc>
                <a:spcPct val="90000"/>
              </a:lnSpc>
              <a:buFont typeface="Arial" panose="020B0604020202020204" pitchFamily="34" charset="0"/>
              <a:buNone/>
            </a:pPr>
            <a:endParaRPr lang="en-GB" altLang="en-US" sz="2400"/>
          </a:p>
          <a:p>
            <a:pPr marL="0" indent="0" algn="ctr" eaLnBrk="1" hangingPunct="1">
              <a:lnSpc>
                <a:spcPct val="90000"/>
              </a:lnSpc>
              <a:buFont typeface="Arial" panose="020B0604020202020204" pitchFamily="34" charset="0"/>
              <a:buNone/>
            </a:pPr>
            <a:endParaRPr lang="en-GB" altLang="en-US" sz="2400"/>
          </a:p>
          <a:p>
            <a:pPr marL="0" indent="0" algn="ctr" eaLnBrk="1" hangingPunct="1">
              <a:lnSpc>
                <a:spcPct val="90000"/>
              </a:lnSpc>
              <a:buFont typeface="Arial" panose="020B0604020202020204" pitchFamily="34" charset="0"/>
              <a:buNone/>
            </a:pPr>
            <a:r>
              <a:rPr lang="en-GB" altLang="en-US" sz="2000"/>
              <a:t>Develop </a:t>
            </a:r>
            <a:r>
              <a:rPr lang="en-GB" altLang="en-US" sz="2000" b="1">
                <a:solidFill>
                  <a:srgbClr val="FF0000"/>
                </a:solidFill>
              </a:rPr>
              <a:t>‘Fields of Fascination’ </a:t>
            </a:r>
            <a:r>
              <a:rPr lang="en-GB" altLang="en-US" sz="2000"/>
              <a:t>: for every ‘Interest’ area there are a number of different ways to make a living around this – doing it, making it, promoting it / selling it, organising it, writing about it, researching / creating something new in the field e.g. the Film Industry …. Acting, Producing, Directing , PR, Advertising, Finance, Communications, Agents, Camera, Editing, CAD etc… </a:t>
            </a:r>
          </a:p>
          <a:p>
            <a:pPr marL="0" indent="0" algn="ctr" eaLnBrk="1" hangingPunct="1">
              <a:lnSpc>
                <a:spcPct val="90000"/>
              </a:lnSpc>
              <a:buFont typeface="Arial" panose="020B0604020202020204" pitchFamily="34" charset="0"/>
              <a:buNone/>
            </a:pPr>
            <a:endParaRPr lang="en-GB" altLang="en-US" sz="2400"/>
          </a:p>
          <a:p>
            <a:pPr marL="0" indent="0" algn="ctr" eaLnBrk="1" hangingPunct="1">
              <a:lnSpc>
                <a:spcPct val="90000"/>
              </a:lnSpc>
              <a:buFont typeface="Arial" panose="020B0604020202020204" pitchFamily="34" charset="0"/>
              <a:buNone/>
            </a:pPr>
            <a:endParaRPr lang="en-GB" alt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561975"/>
          </a:xfrm>
        </p:spPr>
        <p:txBody>
          <a:bodyPr/>
          <a:lstStyle/>
          <a:p>
            <a:pPr eaLnBrk="1" hangingPunct="1"/>
            <a:r>
              <a:rPr lang="en-GB" altLang="en-US"/>
              <a:t>Supporting the Brainstorm!</a:t>
            </a:r>
          </a:p>
        </p:txBody>
      </p:sp>
      <p:sp>
        <p:nvSpPr>
          <p:cNvPr id="17411" name="Content Placeholder 2"/>
          <p:cNvSpPr>
            <a:spLocks noGrp="1"/>
          </p:cNvSpPr>
          <p:nvPr>
            <p:ph idx="1"/>
          </p:nvPr>
        </p:nvSpPr>
        <p:spPr>
          <a:xfrm>
            <a:off x="457200" y="981075"/>
            <a:ext cx="8229600" cy="5145088"/>
          </a:xfrm>
        </p:spPr>
        <p:txBody>
          <a:bodyPr/>
          <a:lstStyle/>
          <a:p>
            <a:pPr marL="0" indent="0" algn="ctr" eaLnBrk="1" hangingPunct="1">
              <a:lnSpc>
                <a:spcPct val="90000"/>
              </a:lnSpc>
              <a:buFont typeface="Arial" panose="020B0604020202020204" pitchFamily="34" charset="0"/>
              <a:buNone/>
            </a:pPr>
            <a:endParaRPr lang="en-GB" altLang="en-US" sz="2400"/>
          </a:p>
          <a:p>
            <a:pPr marL="0" indent="0" algn="ctr" eaLnBrk="1" hangingPunct="1">
              <a:lnSpc>
                <a:spcPct val="90000"/>
              </a:lnSpc>
              <a:buFont typeface="Arial" panose="020B0604020202020204" pitchFamily="34" charset="0"/>
              <a:buNone/>
            </a:pPr>
            <a:endParaRPr lang="en-GB" altLang="en-US" sz="2400"/>
          </a:p>
        </p:txBody>
      </p:sp>
      <p:pic>
        <p:nvPicPr>
          <p:cNvPr id="17412" name="Picture 4" descr="YO-GAST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1484313"/>
            <a:ext cx="525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57200" y="981075"/>
            <a:ext cx="8229600" cy="5145088"/>
          </a:xfrm>
        </p:spPr>
        <p:txBody>
          <a:bodyPr/>
          <a:lstStyle/>
          <a:p>
            <a:pPr marL="0" indent="0" algn="ctr" eaLnBrk="1" hangingPunct="1">
              <a:lnSpc>
                <a:spcPct val="90000"/>
              </a:lnSpc>
              <a:buFont typeface="Arial" panose="020B0604020202020204" pitchFamily="34" charset="0"/>
              <a:buNone/>
            </a:pPr>
            <a:endParaRPr lang="en-GB" altLang="en-US" sz="2400"/>
          </a:p>
          <a:p>
            <a:pPr marL="0" indent="0" algn="ctr" eaLnBrk="1" hangingPunct="1">
              <a:lnSpc>
                <a:spcPct val="90000"/>
              </a:lnSpc>
              <a:buFont typeface="Arial" panose="020B0604020202020204" pitchFamily="34" charset="0"/>
              <a:buNone/>
            </a:pPr>
            <a:endParaRPr lang="en-GB" altLang="en-US" sz="2400"/>
          </a:p>
          <a:p>
            <a:pPr marL="0" indent="0" algn="ctr" eaLnBrk="1" hangingPunct="1">
              <a:lnSpc>
                <a:spcPct val="90000"/>
              </a:lnSpc>
              <a:buFont typeface="Arial" panose="020B0604020202020204" pitchFamily="34" charset="0"/>
              <a:buNone/>
            </a:pPr>
            <a:r>
              <a:rPr lang="en-GB" altLang="en-US" sz="2400"/>
              <a:t>Let’s Brainstorm an example………….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68313" y="260350"/>
            <a:ext cx="8229600" cy="5145088"/>
          </a:xfrm>
        </p:spPr>
        <p:txBody>
          <a:bodyPr/>
          <a:lstStyle/>
          <a:p>
            <a:pPr marL="0" indent="0" algn="ctr" eaLnBrk="1" hangingPunct="1">
              <a:lnSpc>
                <a:spcPct val="90000"/>
              </a:lnSpc>
              <a:buFont typeface="Arial" panose="020B0604020202020204" pitchFamily="34" charset="0"/>
              <a:buNone/>
            </a:pPr>
            <a:r>
              <a:rPr lang="en-GB" altLang="en-US" sz="2800" b="1">
                <a:solidFill>
                  <a:srgbClr val="FF0000"/>
                </a:solidFill>
              </a:rPr>
              <a:t>Interests / Enjoy Doing : </a:t>
            </a:r>
          </a:p>
          <a:p>
            <a:pPr marL="0" indent="0" eaLnBrk="1" hangingPunct="1">
              <a:lnSpc>
                <a:spcPct val="90000"/>
              </a:lnSpc>
              <a:buFont typeface="Arial" panose="020B0604020202020204" pitchFamily="34" charset="0"/>
              <a:buNone/>
            </a:pPr>
            <a:r>
              <a:rPr lang="en-GB" altLang="en-US" sz="2800" b="1"/>
              <a:t>Cooking, Fun with Friends, Charity, Philosophy / Religion, Coffee, Music, Stock market investing (school competition), Making money! (Social) teaching, helping others, (Enterprise) start business, new ideas. </a:t>
            </a:r>
            <a:r>
              <a:rPr lang="en-GB" altLang="en-US" sz="2800" b="1" i="1">
                <a:solidFill>
                  <a:srgbClr val="FF0000"/>
                </a:solidFill>
              </a:rPr>
              <a:t>At my best </a:t>
            </a:r>
            <a:r>
              <a:rPr lang="en-GB" altLang="en-US" sz="2800" b="1"/>
              <a:t>: doing grinds for younger students</a:t>
            </a:r>
          </a:p>
          <a:p>
            <a:pPr marL="0" indent="0" eaLnBrk="1" hangingPunct="1">
              <a:lnSpc>
                <a:spcPct val="90000"/>
              </a:lnSpc>
              <a:buFont typeface="Arial" panose="020B0604020202020204" pitchFamily="34" charset="0"/>
              <a:buNone/>
            </a:pPr>
            <a:r>
              <a:rPr lang="en-GB" altLang="en-US" sz="2800" b="1" i="1">
                <a:solidFill>
                  <a:srgbClr val="FF0000"/>
                </a:solidFill>
              </a:rPr>
              <a:t>Subjects: </a:t>
            </a:r>
            <a:r>
              <a:rPr lang="en-GB" altLang="en-US" sz="2800" b="1"/>
              <a:t>Bus.Org, Economics, Religion &amp; Civics</a:t>
            </a:r>
          </a:p>
          <a:p>
            <a:pPr marL="0" indent="0" eaLnBrk="1" hangingPunct="1">
              <a:lnSpc>
                <a:spcPct val="90000"/>
              </a:lnSpc>
              <a:buFont typeface="Arial" panose="020B0604020202020204" pitchFamily="34" charset="0"/>
              <a:buNone/>
            </a:pPr>
            <a:endParaRPr lang="en-GB" altLang="en-US" sz="2800" b="1"/>
          </a:p>
          <a:p>
            <a:pPr marL="0" indent="0" algn="ctr" eaLnBrk="1" hangingPunct="1">
              <a:lnSpc>
                <a:spcPct val="90000"/>
              </a:lnSpc>
              <a:buFont typeface="Arial" panose="020B0604020202020204" pitchFamily="34" charset="0"/>
              <a:buNone/>
            </a:pPr>
            <a:r>
              <a:rPr lang="en-GB" altLang="en-US" sz="2800" b="1">
                <a:solidFill>
                  <a:schemeClr val="tx2"/>
                </a:solidFill>
              </a:rPr>
              <a:t>Speed Dating :</a:t>
            </a:r>
          </a:p>
          <a:p>
            <a:pPr marL="0" indent="0" algn="ctr" eaLnBrk="1" hangingPunct="1">
              <a:lnSpc>
                <a:spcPct val="90000"/>
              </a:lnSpc>
              <a:buFont typeface="Arial" panose="020B0604020202020204" pitchFamily="34" charset="0"/>
              <a:buNone/>
            </a:pPr>
            <a:r>
              <a:rPr lang="en-GB" altLang="en-US" sz="2800" b="1"/>
              <a:t>Outgoing, Caring, Good Listener, Open, Friendly, Sociable, Love to talk!</a:t>
            </a:r>
          </a:p>
          <a:p>
            <a:pPr marL="0" indent="0" algn="ctr" eaLnBrk="1" hangingPunct="1">
              <a:lnSpc>
                <a:spcPct val="90000"/>
              </a:lnSpc>
              <a:buFont typeface="Arial" panose="020B0604020202020204" pitchFamily="34" charset="0"/>
              <a:buNone/>
            </a:pPr>
            <a:r>
              <a:rPr lang="en-GB" altLang="en-US" sz="2800" b="1">
                <a:solidFill>
                  <a:srgbClr val="009900"/>
                </a:solidFill>
              </a:rPr>
              <a:t>Speed Interview : </a:t>
            </a:r>
          </a:p>
          <a:p>
            <a:pPr marL="0" indent="0" algn="ctr" eaLnBrk="1" hangingPunct="1">
              <a:lnSpc>
                <a:spcPct val="90000"/>
              </a:lnSpc>
              <a:buFont typeface="Arial" panose="020B0604020202020204" pitchFamily="34" charset="0"/>
              <a:buNone/>
            </a:pPr>
            <a:r>
              <a:rPr lang="en-GB" altLang="en-US" sz="2800" b="1"/>
              <a:t>Enthusiastic, Good with numbers, Hard-working, Enterprising, Confident, Good with people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0"/>
            <a:ext cx="8229600" cy="1143000"/>
          </a:xfrm>
        </p:spPr>
        <p:txBody>
          <a:bodyPr/>
          <a:lstStyle/>
          <a:p>
            <a:pPr eaLnBrk="1" hangingPunct="1"/>
            <a:r>
              <a:rPr lang="en-GB" altLang="en-US"/>
              <a:t>The ‘Easy Way’</a:t>
            </a:r>
          </a:p>
        </p:txBody>
      </p:sp>
      <p:sp>
        <p:nvSpPr>
          <p:cNvPr id="20483" name="Content Placeholder 2"/>
          <p:cNvSpPr>
            <a:spLocks noGrp="1"/>
          </p:cNvSpPr>
          <p:nvPr>
            <p:ph idx="1"/>
          </p:nvPr>
        </p:nvSpPr>
        <p:spPr>
          <a:xfrm>
            <a:off x="395288" y="1125538"/>
            <a:ext cx="8229600" cy="4403725"/>
          </a:xfrm>
        </p:spPr>
        <p:txBody>
          <a:bodyPr/>
          <a:lstStyle/>
          <a:p>
            <a:pPr eaLnBrk="1" hangingPunct="1">
              <a:defRPr/>
            </a:pPr>
            <a:r>
              <a:rPr lang="en-GB" altLang="en-US" sz="2600" dirty="0"/>
              <a:t>Either </a:t>
            </a:r>
            <a:r>
              <a:rPr lang="en-GB" altLang="en-US" sz="2600" b="1" dirty="0">
                <a:solidFill>
                  <a:srgbClr val="FF0000"/>
                </a:solidFill>
              </a:rPr>
              <a:t>cacareerzone.org</a:t>
            </a:r>
            <a:r>
              <a:rPr lang="en-GB" altLang="en-US" sz="2600" dirty="0">
                <a:solidFill>
                  <a:srgbClr val="FF0000"/>
                </a:solidFill>
              </a:rPr>
              <a:t> </a:t>
            </a:r>
            <a:r>
              <a:rPr lang="en-GB" altLang="en-US" sz="2600" dirty="0"/>
              <a:t>: US-centric site but with TONS of information around careers – do a free Interest Profiler (Holland Code) or </a:t>
            </a:r>
            <a:r>
              <a:rPr lang="en-GB" altLang="en-US" sz="2600" b="1" dirty="0">
                <a:solidFill>
                  <a:srgbClr val="FF0000"/>
                </a:solidFill>
              </a:rPr>
              <a:t>careersportal.ie </a:t>
            </a:r>
            <a:r>
              <a:rPr lang="en-GB" altLang="en-US" sz="2600" dirty="0"/>
              <a:t>(Irish website)</a:t>
            </a:r>
          </a:p>
          <a:p>
            <a:pPr marL="0" indent="0" eaLnBrk="1" hangingPunct="1">
              <a:buFont typeface="Arial" panose="020B0604020202020204" pitchFamily="34" charset="0"/>
              <a:buNone/>
              <a:defRPr/>
            </a:pPr>
            <a:endParaRPr lang="en-GB" altLang="en-US" sz="2600" dirty="0"/>
          </a:p>
          <a:p>
            <a:pPr eaLnBrk="1" hangingPunct="1">
              <a:defRPr/>
            </a:pPr>
            <a:r>
              <a:rPr lang="en-GB" altLang="en-US" sz="2600" dirty="0"/>
              <a:t>Go to </a:t>
            </a:r>
            <a:r>
              <a:rPr lang="en-GB" altLang="en-US" sz="2600" dirty="0">
                <a:solidFill>
                  <a:schemeClr val="tx2"/>
                </a:solidFill>
              </a:rPr>
              <a:t>careersportal.ie</a:t>
            </a:r>
            <a:r>
              <a:rPr lang="en-GB" altLang="en-US" sz="2600" dirty="0"/>
              <a:t> , click on @schools / @college</a:t>
            </a:r>
          </a:p>
          <a:p>
            <a:pPr eaLnBrk="1" hangingPunct="1">
              <a:defRPr/>
            </a:pPr>
            <a:r>
              <a:rPr lang="en-GB" altLang="en-US" sz="2600" dirty="0"/>
              <a:t>Then click on Junior Cert / Transition Year / Leaving Cert</a:t>
            </a:r>
          </a:p>
          <a:p>
            <a:pPr eaLnBrk="1" hangingPunct="1">
              <a:buFont typeface="Arial" panose="020B0604020202020204" pitchFamily="34" charset="0"/>
              <a:buNone/>
              <a:defRPr/>
            </a:pPr>
            <a:r>
              <a:rPr lang="en-GB" altLang="en-US" sz="2600" dirty="0"/>
              <a:t>     - Explore Career Interests – based on Holland Code</a:t>
            </a:r>
          </a:p>
          <a:p>
            <a:pPr eaLnBrk="1" hangingPunct="1">
              <a:buFont typeface="Arial" panose="020B0604020202020204" pitchFamily="34" charset="0"/>
              <a:buNone/>
              <a:defRPr/>
            </a:pPr>
            <a:r>
              <a:rPr lang="en-GB" altLang="en-US" sz="2600" dirty="0"/>
              <a:t>	- Skills </a:t>
            </a:r>
          </a:p>
          <a:p>
            <a:pPr eaLnBrk="1" hangingPunct="1">
              <a:buFont typeface="Arial" panose="020B0604020202020204" pitchFamily="34" charset="0"/>
              <a:buNone/>
              <a:defRPr/>
            </a:pPr>
            <a:r>
              <a:rPr lang="en-GB" altLang="en-US" sz="2600" dirty="0"/>
              <a:t>	- Personality </a:t>
            </a:r>
          </a:p>
          <a:p>
            <a:pPr eaLnBrk="1" hangingPunct="1">
              <a:buFont typeface="Arial" panose="020B0604020202020204" pitchFamily="34" charset="0"/>
              <a:buNone/>
              <a:defRPr/>
            </a:pPr>
            <a:r>
              <a:rPr lang="en-GB" altLang="en-US" sz="2600" dirty="0"/>
              <a:t>     - Career reports </a:t>
            </a:r>
          </a:p>
          <a:p>
            <a:pPr eaLnBrk="1" hangingPunct="1">
              <a:buFont typeface="Arial" panose="020B0604020202020204" pitchFamily="34" charset="0"/>
              <a:buNone/>
              <a:defRPr/>
            </a:pPr>
            <a:endParaRPr lang="en-GB" altLang="en-US" sz="2600" dirty="0"/>
          </a:p>
          <a:p>
            <a:pPr eaLnBrk="1" hangingPunct="1">
              <a:buFont typeface="Arial" panose="020B0604020202020204" pitchFamily="34" charset="0"/>
              <a:buNone/>
              <a:defRPr/>
            </a:pPr>
            <a:r>
              <a:rPr lang="en-GB" altLang="en-US" sz="2600" b="1" i="1" dirty="0"/>
              <a:t>TIP : Do one yourself !!</a:t>
            </a:r>
          </a:p>
          <a:p>
            <a:pPr eaLnBrk="1" hangingPunct="1">
              <a:buFont typeface="Arial" panose="020B0604020202020204" pitchFamily="34" charset="0"/>
              <a:buNone/>
              <a:defRPr/>
            </a:pPr>
            <a:r>
              <a:rPr lang="en-GB" altLang="en-US" sz="26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68313" y="765175"/>
            <a:ext cx="8229600" cy="4525963"/>
          </a:xfrm>
        </p:spPr>
        <p:txBody>
          <a:bodyPr/>
          <a:lstStyle/>
          <a:p>
            <a:pPr marL="0" indent="0">
              <a:buNone/>
            </a:pPr>
            <a:r>
              <a:rPr lang="en-GB" altLang="en-US" i="1" dirty="0"/>
              <a:t>A ‘flattened’ world is bringing a shakeout of traditional ways of working, in which those who enjoy what they do and provide unique value will really prosper….</a:t>
            </a:r>
          </a:p>
          <a:p>
            <a:pPr marL="0" indent="0">
              <a:buFont typeface="Arial" panose="020B0604020202020204" pitchFamily="34" charset="0"/>
              <a:buNone/>
            </a:pPr>
            <a:r>
              <a:rPr lang="en-GB" altLang="en-US" sz="2000" dirty="0"/>
              <a:t>        </a:t>
            </a:r>
          </a:p>
          <a:p>
            <a:pPr marL="0" indent="0">
              <a:buFont typeface="Arial" panose="020B0604020202020204" pitchFamily="34" charset="0"/>
              <a:buNone/>
            </a:pPr>
            <a:r>
              <a:rPr lang="en-GB" altLang="en-US" sz="2000" dirty="0"/>
              <a:t>                                                       Thomas Friedman (The World is Flat, 2005)</a:t>
            </a:r>
          </a:p>
          <a:p>
            <a:pPr marL="0" indent="0">
              <a:buFont typeface="Arial" panose="020B0604020202020204" pitchFamily="34" charset="0"/>
              <a:buNone/>
            </a:pPr>
            <a:endParaRPr lang="en-GB" altLang="en-US" sz="2000" dirty="0"/>
          </a:p>
          <a:p>
            <a:pPr marL="0" indent="0">
              <a:buFont typeface="Arial" panose="020B0604020202020204" pitchFamily="34" charset="0"/>
              <a:buNone/>
            </a:pPr>
            <a:endParaRPr lang="en-GB" alt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74638"/>
            <a:ext cx="8229600" cy="561975"/>
          </a:xfrm>
        </p:spPr>
        <p:txBody>
          <a:bodyPr/>
          <a:lstStyle/>
          <a:p>
            <a:pPr eaLnBrk="1" hangingPunct="1"/>
            <a:r>
              <a:rPr lang="en-GB" altLang="en-US"/>
              <a:t>Supporting the Brainstorm!</a:t>
            </a:r>
          </a:p>
        </p:txBody>
      </p:sp>
      <p:sp>
        <p:nvSpPr>
          <p:cNvPr id="27651" name="Content Placeholder 2"/>
          <p:cNvSpPr>
            <a:spLocks noGrp="1"/>
          </p:cNvSpPr>
          <p:nvPr>
            <p:ph idx="1"/>
          </p:nvPr>
        </p:nvSpPr>
        <p:spPr>
          <a:xfrm>
            <a:off x="457200" y="555625"/>
            <a:ext cx="8229600" cy="5145088"/>
          </a:xfrm>
        </p:spPr>
        <p:txBody>
          <a:bodyPr/>
          <a:lstStyle/>
          <a:p>
            <a:pPr eaLnBrk="1" hangingPunct="1">
              <a:lnSpc>
                <a:spcPct val="90000"/>
              </a:lnSpc>
              <a:defRPr/>
            </a:pPr>
            <a:endParaRPr lang="en-GB" sz="2400" dirty="0">
              <a:hlinkClick r:id="rId2"/>
            </a:endParaRPr>
          </a:p>
          <a:p>
            <a:pPr eaLnBrk="1" hangingPunct="1">
              <a:lnSpc>
                <a:spcPct val="90000"/>
              </a:lnSpc>
              <a:defRPr/>
            </a:pPr>
            <a:r>
              <a:rPr lang="en-GB" sz="2400" dirty="0"/>
              <a:t>The previous links will even show you videos describing that kind of career, what they do, how much it pays, things they need to know and things they need to be able to do…</a:t>
            </a:r>
            <a:r>
              <a:rPr lang="en-GB" sz="2400" dirty="0" err="1"/>
              <a:t>Careersportal</a:t>
            </a:r>
            <a:r>
              <a:rPr lang="en-GB" sz="2400" dirty="0"/>
              <a:t>  will even drill down into CAO courses that support progressing to these jobs</a:t>
            </a:r>
          </a:p>
          <a:p>
            <a:pPr marL="0" indent="0" eaLnBrk="1" hangingPunct="1">
              <a:lnSpc>
                <a:spcPct val="90000"/>
              </a:lnSpc>
              <a:buFont typeface="Arial" panose="020B0604020202020204" pitchFamily="34" charset="0"/>
              <a:buNone/>
              <a:defRPr/>
            </a:pPr>
            <a:endParaRPr lang="en-GB" sz="2400" dirty="0"/>
          </a:p>
          <a:p>
            <a:pPr eaLnBrk="1" hangingPunct="1">
              <a:lnSpc>
                <a:spcPct val="90000"/>
              </a:lnSpc>
              <a:defRPr/>
            </a:pPr>
            <a:r>
              <a:rPr lang="en-GB" sz="2400" dirty="0"/>
              <a:t>Go to </a:t>
            </a:r>
            <a:r>
              <a:rPr lang="en-GB" sz="2400" dirty="0">
                <a:hlinkClick r:id="rId3"/>
              </a:rPr>
              <a:t>www.onetonline.org</a:t>
            </a:r>
            <a:r>
              <a:rPr lang="en-GB" sz="2400" dirty="0"/>
              <a:t> and enter a job title...it will give you not only the skills and knowledge </a:t>
            </a:r>
            <a:r>
              <a:rPr lang="en-GB" sz="2400" dirty="0" err="1"/>
              <a:t>etc</a:t>
            </a:r>
            <a:r>
              <a:rPr lang="en-GB" sz="2400" dirty="0"/>
              <a:t> needed but also a work ‘context’ what it’s like – outdoors </a:t>
            </a:r>
            <a:r>
              <a:rPr lang="en-GB" sz="2400" dirty="0" err="1"/>
              <a:t>etc</a:t>
            </a:r>
            <a:endParaRPr lang="en-GB" sz="2400" dirty="0"/>
          </a:p>
          <a:p>
            <a:pPr marL="0" indent="0" eaLnBrk="1" hangingPunct="1">
              <a:lnSpc>
                <a:spcPct val="90000"/>
              </a:lnSpc>
              <a:buFont typeface="Arial" panose="020B0604020202020204" pitchFamily="34" charset="0"/>
              <a:buNone/>
              <a:defRPr/>
            </a:pPr>
            <a:endParaRPr lang="en-GB" sz="2400" dirty="0"/>
          </a:p>
          <a:p>
            <a:pPr eaLnBrk="1" hangingPunct="1">
              <a:lnSpc>
                <a:spcPct val="90000"/>
              </a:lnSpc>
              <a:defRPr/>
            </a:pPr>
            <a:r>
              <a:rPr lang="en-GB" sz="2400" dirty="0"/>
              <a:t>Ref. Book : ‘What Colour is your Parachute for Teens’ &amp; ‘Sorted’</a:t>
            </a:r>
          </a:p>
          <a:p>
            <a:pPr eaLnBrk="1" hangingPunct="1">
              <a:lnSpc>
                <a:spcPct val="90000"/>
              </a:lnSpc>
              <a:defRPr/>
            </a:pPr>
            <a:endParaRPr lang="en-GB" sz="2400" dirty="0"/>
          </a:p>
          <a:p>
            <a:pPr eaLnBrk="1" hangingPunct="1">
              <a:lnSpc>
                <a:spcPct val="90000"/>
              </a:lnSpc>
              <a:defRPr/>
            </a:pPr>
            <a:r>
              <a:rPr lang="en-GB" sz="2400" dirty="0"/>
              <a:t>www.WikiHow.com : How to do Anything!</a:t>
            </a:r>
          </a:p>
          <a:p>
            <a:pPr eaLnBrk="1" hangingPunct="1">
              <a:lnSpc>
                <a:spcPct val="80000"/>
              </a:lnSpc>
              <a:buFont typeface="Arial" panose="020B0604020202020204" pitchFamily="34" charset="0"/>
              <a:buNone/>
              <a:defRPr/>
            </a:pPr>
            <a:endParaRPr lang="en-GB"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GB" altLang="en-US"/>
              <a:t>           Take Action!			</a:t>
            </a:r>
          </a:p>
        </p:txBody>
      </p:sp>
      <p:sp>
        <p:nvSpPr>
          <p:cNvPr id="23555" name="Content Placeholder 2"/>
          <p:cNvSpPr>
            <a:spLocks noGrp="1"/>
          </p:cNvSpPr>
          <p:nvPr>
            <p:ph idx="1"/>
          </p:nvPr>
        </p:nvSpPr>
        <p:spPr/>
        <p:txBody>
          <a:bodyPr/>
          <a:lstStyle/>
          <a:p>
            <a:pPr eaLnBrk="1" hangingPunct="1"/>
            <a:r>
              <a:rPr lang="en-GB" altLang="en-US" sz="2600"/>
              <a:t>Research – find out </a:t>
            </a:r>
          </a:p>
          <a:p>
            <a:pPr eaLnBrk="1" hangingPunct="1"/>
            <a:endParaRPr lang="en-GB" altLang="en-US" sz="2600"/>
          </a:p>
          <a:p>
            <a:pPr eaLnBrk="1" hangingPunct="1"/>
            <a:endParaRPr lang="en-GB" altLang="en-US" sz="2600"/>
          </a:p>
          <a:p>
            <a:pPr eaLnBrk="1" hangingPunct="1"/>
            <a:endParaRPr lang="en-GB" altLang="en-US" sz="2600"/>
          </a:p>
          <a:p>
            <a:pPr eaLnBrk="1" hangingPunct="1"/>
            <a:endParaRPr lang="en-GB" altLang="en-US" sz="2600"/>
          </a:p>
          <a:p>
            <a:pPr eaLnBrk="1" hangingPunct="1"/>
            <a:r>
              <a:rPr lang="en-GB" altLang="en-US" sz="2600"/>
              <a:t>Network –  talk to people </a:t>
            </a:r>
          </a:p>
          <a:p>
            <a:pPr eaLnBrk="1" hangingPunct="1"/>
            <a:endParaRPr lang="en-GB" altLang="en-US"/>
          </a:p>
        </p:txBody>
      </p:sp>
      <p:pic>
        <p:nvPicPr>
          <p:cNvPr id="23556" name="Picture 5" descr="Young student working with a computer in an IT room Stock Photo - 111872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1412875"/>
            <a:ext cx="2803525"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11" descr="Schematic view of a social networking members with blank text clouds Stock Photo - 109322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3644900"/>
            <a:ext cx="3265487"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br>
              <a:rPr lang="en-GB" altLang="en-US" dirty="0"/>
            </a:br>
            <a:br>
              <a:rPr lang="en-GB" altLang="en-US" dirty="0"/>
            </a:br>
            <a:br>
              <a:rPr lang="en-GB" altLang="en-US" dirty="0"/>
            </a:br>
            <a:br>
              <a:rPr lang="en-GB" altLang="en-US" dirty="0"/>
            </a:br>
            <a:br>
              <a:rPr lang="en-GB" altLang="en-US" dirty="0"/>
            </a:br>
            <a:br>
              <a:rPr lang="en-GB" altLang="en-US" dirty="0"/>
            </a:br>
            <a:r>
              <a:rPr lang="en-GB" altLang="en-US" dirty="0"/>
              <a:t>Thank you !</a:t>
            </a:r>
          </a:p>
        </p:txBody>
      </p:sp>
      <p:sp>
        <p:nvSpPr>
          <p:cNvPr id="24579" name="Content Placeholder 2"/>
          <p:cNvSpPr>
            <a:spLocks noGrp="1"/>
          </p:cNvSpPr>
          <p:nvPr>
            <p:ph idx="1"/>
          </p:nvPr>
        </p:nvSpPr>
        <p:spPr/>
        <p:txBody>
          <a:bodyPr/>
          <a:lstStyle/>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pPr marL="0" indent="0">
              <a:buNone/>
            </a:pPr>
            <a:endParaRPr lang="en-GB" altLang="en-US" sz="2400" dirty="0">
              <a:solidFill>
                <a:srgbClr val="FF0000"/>
              </a:solidFill>
            </a:endParaRPr>
          </a:p>
          <a:p>
            <a:pPr marL="0" indent="0">
              <a:buNone/>
            </a:pPr>
            <a:r>
              <a:rPr lang="en-GB" altLang="en-US" sz="2400" dirty="0">
                <a:solidFill>
                  <a:srgbClr val="FF0000"/>
                </a:solidFill>
              </a:rPr>
              <a:t> email: </a:t>
            </a:r>
            <a:r>
              <a:rPr lang="en-GB" altLang="en-US" sz="2400" dirty="0">
                <a:solidFill>
                  <a:srgbClr val="FF0000"/>
                </a:solidFill>
                <a:hlinkClick r:id="rId2"/>
              </a:rPr>
              <a:t>roger@coachingpotential.com</a:t>
            </a:r>
            <a:r>
              <a:rPr lang="en-GB" altLang="en-US" sz="2400" dirty="0"/>
              <a:t> </a:t>
            </a:r>
            <a:endParaRPr lang="en-GB" altLang="en-US" sz="2400" dirty="0">
              <a:solidFill>
                <a:srgbClr val="FF0000"/>
              </a:solidFill>
            </a:endParaRPr>
          </a:p>
          <a:p>
            <a:pPr marL="0" indent="0">
              <a:buNone/>
            </a:pPr>
            <a:endParaRPr lang="en-GB" altLang="en-US" sz="2400" dirty="0">
              <a:solidFill>
                <a:srgbClr val="FF0000"/>
              </a:solidFill>
            </a:endParaRPr>
          </a:p>
          <a:p>
            <a:pPr marL="0" indent="0">
              <a:buNone/>
            </a:pPr>
            <a:r>
              <a:rPr lang="en-GB" altLang="en-US" sz="2400" dirty="0">
                <a:solidFill>
                  <a:srgbClr val="FF0000"/>
                </a:solidFill>
              </a:rPr>
              <a:t>phone : </a:t>
            </a:r>
            <a:r>
              <a:rPr lang="en-GB" altLang="en-US" sz="2400" dirty="0">
                <a:solidFill>
                  <a:schemeClr val="tx2">
                    <a:lumMod val="75000"/>
                  </a:schemeClr>
                </a:solidFill>
              </a:rPr>
              <a:t>0867789744</a:t>
            </a:r>
          </a:p>
          <a:p>
            <a:endParaRPr lang="en-GB" altLang="en-US" dirty="0"/>
          </a:p>
          <a:p>
            <a:pPr marL="0" indent="0">
              <a:buNone/>
            </a:pPr>
            <a:endParaRPr lang="en-GB"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a:t>Purpose of the talk</a:t>
            </a:r>
          </a:p>
        </p:txBody>
      </p:sp>
      <p:sp>
        <p:nvSpPr>
          <p:cNvPr id="5123" name="Content Placeholder 2"/>
          <p:cNvSpPr>
            <a:spLocks noGrp="1"/>
          </p:cNvSpPr>
          <p:nvPr>
            <p:ph idx="1"/>
          </p:nvPr>
        </p:nvSpPr>
        <p:spPr>
          <a:xfrm>
            <a:off x="395288" y="1341438"/>
            <a:ext cx="8229600" cy="4525962"/>
          </a:xfrm>
        </p:spPr>
        <p:txBody>
          <a:bodyPr/>
          <a:lstStyle/>
          <a:p>
            <a:r>
              <a:rPr lang="en-GB" altLang="en-US" dirty="0"/>
              <a:t>Understanding the different ‘hats’ we wear as parents… Q: how can we Coach?</a:t>
            </a:r>
          </a:p>
          <a:p>
            <a:r>
              <a:rPr lang="en-GB" altLang="en-US" dirty="0"/>
              <a:t>Guidelines to structure conversations around potential careers</a:t>
            </a:r>
          </a:p>
          <a:p>
            <a:r>
              <a:rPr lang="en-GB" altLang="en-US" dirty="0"/>
              <a:t>Strategies to help clarify thinking </a:t>
            </a:r>
          </a:p>
          <a:p>
            <a:r>
              <a:rPr lang="en-GB" altLang="en-US" dirty="0"/>
              <a:t>Practical resources online that we can use to inform our choices, decisions and direction</a:t>
            </a:r>
          </a:p>
          <a:p>
            <a:pPr marL="0" indent="0">
              <a:buNone/>
            </a:pPr>
            <a:r>
              <a:rPr lang="en-GB" altLang="en-US" dirty="0"/>
              <a:t>		</a:t>
            </a:r>
          </a:p>
          <a:p>
            <a:pPr marL="0" indent="0">
              <a:buNone/>
            </a:pPr>
            <a:r>
              <a:rPr lang="en-GB" altLang="en-US" dirty="0"/>
              <a:t>	</a:t>
            </a:r>
            <a:r>
              <a:rPr lang="en-GB" altLang="en-US" i="1" dirty="0"/>
              <a:t>Interactive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993775"/>
          </a:xfrm>
        </p:spPr>
        <p:txBody>
          <a:bodyPr/>
          <a:lstStyle/>
          <a:p>
            <a:pPr eaLnBrk="1" hangingPunct="1"/>
            <a:r>
              <a:rPr lang="en-GB" altLang="en-US"/>
              <a:t>What ‘hats’ do we wear to support positive career conversations?</a:t>
            </a:r>
          </a:p>
        </p:txBody>
      </p:sp>
      <p:sp>
        <p:nvSpPr>
          <p:cNvPr id="5123" name="Content Placeholder 2"/>
          <p:cNvSpPr>
            <a:spLocks noGrp="1"/>
          </p:cNvSpPr>
          <p:nvPr>
            <p:ph idx="1"/>
          </p:nvPr>
        </p:nvSpPr>
        <p:spPr/>
        <p:txBody>
          <a:bodyPr/>
          <a:lstStyle/>
          <a:p>
            <a:pPr marL="285750" indent="-285750" eaLnBrk="1" hangingPunct="1">
              <a:lnSpc>
                <a:spcPct val="90000"/>
              </a:lnSpc>
              <a:tabLst>
                <a:tab pos="90488" algn="l"/>
              </a:tabLst>
              <a:defRPr/>
            </a:pPr>
            <a:r>
              <a:rPr lang="en-GB" sz="2600" b="1" dirty="0"/>
              <a:t>Mentor </a:t>
            </a:r>
            <a:r>
              <a:rPr lang="en-GB" sz="2600" dirty="0"/>
              <a:t>– draws upon their own experience and know-how to provide guidance and direction</a:t>
            </a:r>
          </a:p>
          <a:p>
            <a:pPr marL="285750" indent="-285750" eaLnBrk="1" hangingPunct="1">
              <a:lnSpc>
                <a:spcPct val="90000"/>
              </a:lnSpc>
              <a:tabLst>
                <a:tab pos="90488" algn="l"/>
              </a:tabLst>
              <a:defRPr/>
            </a:pPr>
            <a:r>
              <a:rPr lang="en-GB" sz="2600" b="1" dirty="0"/>
              <a:t>Advisor </a:t>
            </a:r>
            <a:r>
              <a:rPr lang="en-GB" sz="2600" dirty="0"/>
              <a:t>– offers solutions </a:t>
            </a:r>
          </a:p>
          <a:p>
            <a:pPr marL="285750" indent="-285750" eaLnBrk="1" hangingPunct="1">
              <a:lnSpc>
                <a:spcPct val="90000"/>
              </a:lnSpc>
              <a:tabLst>
                <a:tab pos="90488" algn="l"/>
              </a:tabLst>
              <a:defRPr/>
            </a:pPr>
            <a:r>
              <a:rPr lang="en-GB" sz="2600" b="1" dirty="0"/>
              <a:t>Friend / Confidante </a:t>
            </a:r>
            <a:r>
              <a:rPr lang="en-GB" sz="2600" dirty="0"/>
              <a:t>– will listen and hold information in confidence</a:t>
            </a:r>
          </a:p>
          <a:p>
            <a:pPr marL="285750" indent="-285750" eaLnBrk="1" hangingPunct="1">
              <a:lnSpc>
                <a:spcPct val="90000"/>
              </a:lnSpc>
              <a:tabLst>
                <a:tab pos="90488" algn="l"/>
              </a:tabLst>
              <a:defRPr/>
            </a:pPr>
            <a:r>
              <a:rPr lang="en-GB" sz="2600" b="1" dirty="0"/>
              <a:t>Devil’s Advocate </a:t>
            </a:r>
            <a:r>
              <a:rPr lang="en-GB" sz="2600" dirty="0"/>
              <a:t>– challenge with a differing view</a:t>
            </a:r>
          </a:p>
          <a:p>
            <a:pPr marL="285750" indent="-285750" eaLnBrk="1" hangingPunct="1">
              <a:lnSpc>
                <a:spcPct val="90000"/>
              </a:lnSpc>
              <a:tabLst>
                <a:tab pos="90488" algn="l"/>
              </a:tabLst>
              <a:defRPr/>
            </a:pPr>
            <a:endParaRPr lang="en-GB" sz="2600" dirty="0"/>
          </a:p>
          <a:p>
            <a:pPr marL="285750" indent="-285750" eaLnBrk="1" hangingPunct="1">
              <a:lnSpc>
                <a:spcPct val="90000"/>
              </a:lnSpc>
              <a:tabLst>
                <a:tab pos="90488" algn="l"/>
              </a:tabLst>
              <a:defRPr/>
            </a:pPr>
            <a:r>
              <a:rPr lang="en-GB" sz="2600" b="1" dirty="0"/>
              <a:t>Coach - </a:t>
            </a:r>
            <a:r>
              <a:rPr lang="en-US" sz="2600" dirty="0"/>
              <a:t>through effective questioning and listening we encourage the person being coached to elicit solutions for themselves</a:t>
            </a:r>
          </a:p>
          <a:p>
            <a:pPr marL="0" indent="0" eaLnBrk="1" hangingPunct="1">
              <a:lnSpc>
                <a:spcPct val="90000"/>
              </a:lnSpc>
              <a:buFont typeface="Arial" panose="020B0604020202020204" pitchFamily="34" charset="0"/>
              <a:buNone/>
              <a:tabLst>
                <a:tab pos="90488" algn="l"/>
              </a:tabLst>
              <a:defRPr/>
            </a:pPr>
            <a:r>
              <a:rPr lang="en-US" sz="2600" b="1" dirty="0"/>
              <a:t>                            What’s the best hat to wear?</a:t>
            </a:r>
          </a:p>
          <a:p>
            <a:pPr marL="285750" indent="-285750" eaLnBrk="1" hangingPunct="1">
              <a:lnSpc>
                <a:spcPct val="90000"/>
              </a:lnSpc>
              <a:tabLst>
                <a:tab pos="90488" algn="l"/>
              </a:tabLst>
              <a:defRPr/>
            </a:pPr>
            <a:endParaRPr lang="en-US" sz="2600" b="1" dirty="0"/>
          </a:p>
          <a:p>
            <a:pPr marL="285750" indent="-285750" algn="ctr" eaLnBrk="1" hangingPunct="1">
              <a:lnSpc>
                <a:spcPct val="90000"/>
              </a:lnSpc>
              <a:buFont typeface="Arial" panose="020B0604020202020204" pitchFamily="34" charset="0"/>
              <a:buNone/>
              <a:tabLst>
                <a:tab pos="90488" algn="l"/>
              </a:tabLst>
              <a:defRPr/>
            </a:pPr>
            <a:endParaRPr lang="en-US" sz="2600" b="1" dirty="0"/>
          </a:p>
          <a:p>
            <a:pPr marL="285750" indent="-285750" algn="ctr" eaLnBrk="1" hangingPunct="1">
              <a:lnSpc>
                <a:spcPct val="80000"/>
              </a:lnSpc>
              <a:buFont typeface="Arial" panose="020B0604020202020204" pitchFamily="34" charset="0"/>
              <a:buNone/>
              <a:tabLst>
                <a:tab pos="90488" algn="l"/>
              </a:tabLst>
              <a:defRPr/>
            </a:pPr>
            <a:endParaRPr lang="en-US" sz="2500" b="1" dirty="0"/>
          </a:p>
          <a:p>
            <a:pPr marL="285750" indent="-285750" eaLnBrk="1" hangingPunct="1">
              <a:lnSpc>
                <a:spcPct val="80000"/>
              </a:lnSpc>
              <a:tabLst>
                <a:tab pos="90488" algn="l"/>
              </a:tabLst>
              <a:defRPr/>
            </a:pPr>
            <a:endParaRPr lang="en-GB" sz="2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GB" dirty="0"/>
              <a:t>Careers and discovering potential options</a:t>
            </a:r>
            <a:endParaRPr lang="en-GB" sz="4000" dirty="0"/>
          </a:p>
        </p:txBody>
      </p:sp>
      <p:sp>
        <p:nvSpPr>
          <p:cNvPr id="8195" name="Content Placeholder 2"/>
          <p:cNvSpPr>
            <a:spLocks noGrp="1"/>
          </p:cNvSpPr>
          <p:nvPr>
            <p:ph idx="1"/>
          </p:nvPr>
        </p:nvSpPr>
        <p:spPr/>
        <p:txBody>
          <a:bodyPr/>
          <a:lstStyle/>
          <a:p>
            <a:pPr eaLnBrk="1" hangingPunct="1">
              <a:lnSpc>
                <a:spcPct val="90000"/>
              </a:lnSpc>
              <a:buFont typeface="Arial" panose="020B0604020202020204" pitchFamily="34" charset="0"/>
              <a:buNone/>
            </a:pPr>
            <a:r>
              <a:rPr lang="en-GB" altLang="en-US" sz="2600"/>
              <a:t>4 step process </a:t>
            </a:r>
          </a:p>
          <a:p>
            <a:pPr eaLnBrk="1" hangingPunct="1">
              <a:lnSpc>
                <a:spcPct val="90000"/>
              </a:lnSpc>
            </a:pPr>
            <a:r>
              <a:rPr lang="en-GB" altLang="en-US" sz="2600"/>
              <a:t>My interests and what I enjoy</a:t>
            </a:r>
          </a:p>
          <a:p>
            <a:pPr eaLnBrk="1" hangingPunct="1">
              <a:lnSpc>
                <a:spcPct val="90000"/>
              </a:lnSpc>
            </a:pPr>
            <a:r>
              <a:rPr lang="en-GB" altLang="en-US" sz="2600"/>
              <a:t>My ‘transferable’ skills / abilities &amp; my personality traits</a:t>
            </a:r>
          </a:p>
          <a:p>
            <a:pPr eaLnBrk="1" hangingPunct="1">
              <a:lnSpc>
                <a:spcPct val="90000"/>
              </a:lnSpc>
            </a:pPr>
            <a:r>
              <a:rPr lang="en-GB" altLang="en-US" sz="2600"/>
              <a:t>How they combine and link to potential careers </a:t>
            </a:r>
          </a:p>
          <a:p>
            <a:pPr eaLnBrk="1" hangingPunct="1">
              <a:lnSpc>
                <a:spcPct val="90000"/>
              </a:lnSpc>
            </a:pPr>
            <a:r>
              <a:rPr lang="en-GB" altLang="en-US" sz="2600"/>
              <a:t>What can I do now? Taking action</a:t>
            </a:r>
          </a:p>
          <a:p>
            <a:pPr eaLnBrk="1" hangingPunct="1">
              <a:lnSpc>
                <a:spcPct val="90000"/>
              </a:lnSpc>
              <a:buFont typeface="Arial" panose="020B0604020202020204" pitchFamily="34" charset="0"/>
              <a:buNone/>
            </a:pPr>
            <a:endParaRPr lang="en-GB" altLang="en-US" sz="2600"/>
          </a:p>
          <a:p>
            <a:pPr eaLnBrk="1" hangingPunct="1">
              <a:lnSpc>
                <a:spcPct val="90000"/>
              </a:lnSpc>
              <a:buFont typeface="Arial" panose="020B0604020202020204" pitchFamily="34" charset="0"/>
              <a:buNone/>
            </a:pPr>
            <a:r>
              <a:rPr lang="en-GB" altLang="en-US" sz="2600" b="1"/>
              <a:t>NB : Objective is not to get to the right answer straight away, it is to get </a:t>
            </a:r>
            <a:r>
              <a:rPr lang="en-GB" altLang="en-US" sz="2600" b="1" i="1"/>
              <a:t>thinking</a:t>
            </a:r>
            <a:r>
              <a:rPr lang="en-GB" altLang="en-US" sz="2600" b="1"/>
              <a:t>. This is a creative and ongoing process!</a:t>
            </a:r>
          </a:p>
          <a:p>
            <a:pPr eaLnBrk="1" hangingPunct="1">
              <a:lnSpc>
                <a:spcPct val="90000"/>
              </a:lnSpc>
              <a:buFont typeface="Arial" panose="020B0604020202020204" pitchFamily="34" charset="0"/>
              <a:buNone/>
            </a:pPr>
            <a:endParaRPr lang="en-GB" altLang="en-US" sz="2600" b="1"/>
          </a:p>
          <a:p>
            <a:pPr eaLnBrk="1" hangingPunct="1">
              <a:lnSpc>
                <a:spcPct val="90000"/>
              </a:lnSpc>
              <a:buFont typeface="Arial" panose="020B0604020202020204" pitchFamily="34" charset="0"/>
              <a:buNone/>
            </a:pPr>
            <a:r>
              <a:rPr lang="en-GB" altLang="en-US" sz="2600" b="1" i="1"/>
              <a:t>TIP : do it for yourself at the same time!!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539750" y="2332038"/>
            <a:ext cx="8229600" cy="4525962"/>
          </a:xfrm>
        </p:spPr>
        <p:txBody>
          <a:bodyPr/>
          <a:lstStyle/>
          <a:p>
            <a:pPr eaLnBrk="1" hangingPunct="1">
              <a:lnSpc>
                <a:spcPct val="90000"/>
              </a:lnSpc>
              <a:buFontTx/>
              <a:buNone/>
            </a:pPr>
            <a:endParaRPr lang="en-US" altLang="en-US" sz="4000" b="1" i="1" dirty="0">
              <a:solidFill>
                <a:srgbClr val="FF0309"/>
              </a:solidFill>
            </a:endParaRPr>
          </a:p>
          <a:p>
            <a:pPr eaLnBrk="1" hangingPunct="1">
              <a:lnSpc>
                <a:spcPct val="90000"/>
              </a:lnSpc>
              <a:buFontTx/>
              <a:buNone/>
            </a:pPr>
            <a:r>
              <a:rPr lang="en-US" altLang="en-US" sz="4000" b="1" i="1" dirty="0">
                <a:solidFill>
                  <a:srgbClr val="FF0309"/>
                </a:solidFill>
              </a:rPr>
              <a:t>CONFUSION</a:t>
            </a:r>
            <a:r>
              <a:rPr lang="en-US" altLang="en-US" sz="2800" b="1" i="1" dirty="0">
                <a:solidFill>
                  <a:srgbClr val="FF0309"/>
                </a:solidFill>
              </a:rPr>
              <a:t> </a:t>
            </a:r>
            <a:endParaRPr lang="en-US" altLang="en-US" sz="2800" b="1" i="1" dirty="0"/>
          </a:p>
          <a:p>
            <a:pPr eaLnBrk="1" hangingPunct="1">
              <a:lnSpc>
                <a:spcPct val="90000"/>
              </a:lnSpc>
              <a:buFontTx/>
              <a:buNone/>
            </a:pPr>
            <a:endParaRPr lang="en-US" altLang="en-US" sz="2800" b="1" i="1" dirty="0"/>
          </a:p>
          <a:p>
            <a:pPr eaLnBrk="1" hangingPunct="1">
              <a:lnSpc>
                <a:spcPct val="90000"/>
              </a:lnSpc>
              <a:buFontTx/>
              <a:buNone/>
            </a:pPr>
            <a:r>
              <a:rPr lang="en-US" altLang="en-US" sz="2800" b="1" i="1" dirty="0"/>
              <a:t>………………..immediately precedes……… </a:t>
            </a:r>
          </a:p>
          <a:p>
            <a:pPr eaLnBrk="1" hangingPunct="1">
              <a:lnSpc>
                <a:spcPct val="90000"/>
              </a:lnSpc>
              <a:buFontTx/>
              <a:buNone/>
            </a:pPr>
            <a:endParaRPr lang="en-US" altLang="en-US" sz="2800" b="1" i="1" dirty="0"/>
          </a:p>
          <a:p>
            <a:pPr eaLnBrk="1" hangingPunct="1">
              <a:lnSpc>
                <a:spcPct val="90000"/>
              </a:lnSpc>
              <a:buFontTx/>
              <a:buNone/>
            </a:pPr>
            <a:r>
              <a:rPr lang="en-US" altLang="en-US" sz="5400" b="1" i="1" dirty="0">
                <a:solidFill>
                  <a:schemeClr val="accent1"/>
                </a:solidFill>
              </a:rPr>
              <a:t>LEARNING</a:t>
            </a:r>
            <a:endParaRPr lang="en-US" altLang="en-US" sz="2800" dirty="0">
              <a:solidFill>
                <a:schemeClr val="accent1"/>
              </a:solidFill>
            </a:endParaRPr>
          </a:p>
        </p:txBody>
      </p:sp>
      <p:pic>
        <p:nvPicPr>
          <p:cNvPr id="717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533400"/>
            <a:ext cx="2108200" cy="228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3412"/>
          </a:xfrm>
        </p:spPr>
        <p:txBody>
          <a:bodyPr>
            <a:normAutofit fontScale="90000"/>
          </a:bodyPr>
          <a:lstStyle/>
          <a:p>
            <a:pPr eaLnBrk="1" hangingPunct="1">
              <a:defRPr/>
            </a:pPr>
            <a:r>
              <a:rPr lang="en-GB" sz="4000"/>
              <a:t>My </a:t>
            </a:r>
            <a:r>
              <a:rPr lang="en-GB"/>
              <a:t>interests</a:t>
            </a:r>
            <a:r>
              <a:rPr lang="en-GB" sz="4000"/>
              <a:t> and what I enjoy</a:t>
            </a:r>
          </a:p>
        </p:txBody>
      </p:sp>
      <p:sp>
        <p:nvSpPr>
          <p:cNvPr id="3" name="Content Placeholder 2"/>
          <p:cNvSpPr>
            <a:spLocks noGrp="1"/>
          </p:cNvSpPr>
          <p:nvPr>
            <p:ph idx="1"/>
          </p:nvPr>
        </p:nvSpPr>
        <p:spPr/>
        <p:txBody>
          <a:bodyPr>
            <a:normAutofit fontScale="92500" lnSpcReduction="10000"/>
          </a:bodyPr>
          <a:lstStyle/>
          <a:p>
            <a:pPr marL="376238" indent="-376238" eaLnBrk="1" hangingPunct="1">
              <a:lnSpc>
                <a:spcPct val="90000"/>
              </a:lnSpc>
              <a:buFont typeface="Arial" charset="0"/>
              <a:buNone/>
              <a:defRPr/>
            </a:pPr>
            <a:r>
              <a:rPr lang="en-GB" sz="2400" dirty="0"/>
              <a:t>Ask : </a:t>
            </a:r>
          </a:p>
          <a:p>
            <a:pPr marL="376238" indent="-376238" eaLnBrk="1" hangingPunct="1">
              <a:lnSpc>
                <a:spcPct val="90000"/>
              </a:lnSpc>
              <a:buFont typeface="Arial" charset="0"/>
              <a:buChar char="•"/>
              <a:defRPr/>
            </a:pPr>
            <a:r>
              <a:rPr lang="en-GB" sz="2400" dirty="0"/>
              <a:t>What are your interests, what are your hobbies? </a:t>
            </a:r>
          </a:p>
          <a:p>
            <a:pPr marL="376238" indent="-376238" eaLnBrk="1" hangingPunct="1">
              <a:lnSpc>
                <a:spcPct val="90000"/>
              </a:lnSpc>
              <a:buFont typeface="Arial" charset="0"/>
              <a:buChar char="•"/>
              <a:defRPr/>
            </a:pPr>
            <a:r>
              <a:rPr lang="en-GB" sz="2400" dirty="0"/>
              <a:t>What subjects do you enjoy most? Why?</a:t>
            </a:r>
          </a:p>
          <a:p>
            <a:pPr marL="376238" indent="-376238" eaLnBrk="1" hangingPunct="1">
              <a:lnSpc>
                <a:spcPct val="90000"/>
              </a:lnSpc>
              <a:buFont typeface="Arial" charset="0"/>
              <a:buChar char="•"/>
              <a:defRPr/>
            </a:pPr>
            <a:r>
              <a:rPr lang="en-GB" sz="2400" dirty="0"/>
              <a:t>In your free time what do you like to do?</a:t>
            </a:r>
          </a:p>
          <a:p>
            <a:pPr marL="376238" indent="-376238" eaLnBrk="1" hangingPunct="1">
              <a:lnSpc>
                <a:spcPct val="90000"/>
              </a:lnSpc>
              <a:buFont typeface="Arial" charset="0"/>
              <a:buChar char="•"/>
              <a:defRPr/>
            </a:pPr>
            <a:r>
              <a:rPr lang="en-GB" sz="2400" dirty="0"/>
              <a:t>In the magazine section of a shop, which magazines do you look for? Why? (go beyond ‘Heat’ and ‘Now’!) </a:t>
            </a:r>
          </a:p>
          <a:p>
            <a:pPr marL="376238" indent="-376238" eaLnBrk="1" hangingPunct="1">
              <a:lnSpc>
                <a:spcPct val="90000"/>
              </a:lnSpc>
              <a:buFont typeface="Arial" charset="0"/>
              <a:buChar char="•"/>
              <a:defRPr/>
            </a:pPr>
            <a:r>
              <a:rPr lang="en-GB" sz="2400" dirty="0"/>
              <a:t>You won the Lotto and it meant you didn’t have to work for money ever again, you splashed out and then got bored...how would you like to spend your time?</a:t>
            </a:r>
          </a:p>
          <a:p>
            <a:pPr marL="376238" indent="-376238" eaLnBrk="1" hangingPunct="1">
              <a:lnSpc>
                <a:spcPct val="90000"/>
              </a:lnSpc>
              <a:buFont typeface="Arial" charset="0"/>
              <a:buChar char="•"/>
              <a:defRPr/>
            </a:pPr>
            <a:r>
              <a:rPr lang="en-GB" sz="2400" dirty="0"/>
              <a:t>What would your dream job be? What would your NIGHTMARE job be?! Why exactly?</a:t>
            </a:r>
          </a:p>
          <a:p>
            <a:pPr marL="376238" indent="-376238" eaLnBrk="1" hangingPunct="1">
              <a:lnSpc>
                <a:spcPct val="90000"/>
              </a:lnSpc>
              <a:buFont typeface="Arial" charset="0"/>
              <a:buChar char="•"/>
              <a:defRPr/>
            </a:pPr>
            <a:endParaRPr lang="en-GB" sz="2400" dirty="0"/>
          </a:p>
          <a:p>
            <a:pPr marL="376238" indent="-376238" eaLnBrk="1" hangingPunct="1">
              <a:lnSpc>
                <a:spcPct val="90000"/>
              </a:lnSpc>
              <a:buFont typeface="Arial" charset="0"/>
              <a:buNone/>
              <a:defRPr/>
            </a:pPr>
            <a:r>
              <a:rPr lang="en-GB" sz="2400" dirty="0"/>
              <a:t>	</a:t>
            </a:r>
            <a:r>
              <a:rPr lang="en-GB" sz="2400" b="1" dirty="0"/>
              <a:t>Write down everything that is said – filter out any jokey responses and look for patterns – circle these</a:t>
            </a:r>
          </a:p>
          <a:p>
            <a:pPr marL="376238" indent="-376238" eaLnBrk="1" hangingPunct="1">
              <a:lnSpc>
                <a:spcPct val="80000"/>
              </a:lnSpc>
              <a:buFont typeface="Arial" charset="0"/>
              <a:buChar char="•"/>
              <a:defRPr/>
            </a:pPr>
            <a:endParaRPr lang="en-GB" sz="2400" dirty="0"/>
          </a:p>
          <a:p>
            <a:pPr marL="376238" indent="-376238" eaLnBrk="1" hangingPunct="1">
              <a:lnSpc>
                <a:spcPct val="80000"/>
              </a:lnSpc>
              <a:buFont typeface="Arial" charset="0"/>
              <a:buChar char="•"/>
              <a:defRPr/>
            </a:pPr>
            <a:endParaRPr lang="en-GB"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GB" altLang="en-US"/>
              <a:t>Interests.. thinking about my ‘Type’ of People</a:t>
            </a:r>
          </a:p>
        </p:txBody>
      </p:sp>
      <p:sp>
        <p:nvSpPr>
          <p:cNvPr id="10243" name="Content Placeholder 2"/>
          <p:cNvSpPr>
            <a:spLocks noGrp="1"/>
          </p:cNvSpPr>
          <p:nvPr>
            <p:ph idx="1"/>
          </p:nvPr>
        </p:nvSpPr>
        <p:spPr/>
        <p:txBody>
          <a:bodyPr/>
          <a:lstStyle/>
          <a:p>
            <a:pPr marL="0" indent="0" eaLnBrk="1" hangingPunct="1">
              <a:lnSpc>
                <a:spcPct val="90000"/>
              </a:lnSpc>
              <a:buFont typeface="Arial" panose="020B0604020202020204" pitchFamily="34" charset="0"/>
              <a:buNone/>
            </a:pPr>
            <a:r>
              <a:rPr lang="en-GB" altLang="en-US" sz="2400" dirty="0"/>
              <a:t>You are at a party and there are 6 groups of different people</a:t>
            </a:r>
          </a:p>
          <a:p>
            <a:pPr marL="0" indent="0" eaLnBrk="1" hangingPunct="1">
              <a:lnSpc>
                <a:spcPct val="90000"/>
              </a:lnSpc>
              <a:buFont typeface="Arial" panose="020B0604020202020204" pitchFamily="34" charset="0"/>
              <a:buNone/>
            </a:pPr>
            <a:r>
              <a:rPr lang="en-GB" altLang="en-US" sz="2400" dirty="0"/>
              <a:t>A : </a:t>
            </a:r>
            <a:r>
              <a:rPr lang="en-GB" altLang="en-US" sz="2400" b="1" dirty="0">
                <a:solidFill>
                  <a:srgbClr val="FF0000"/>
                </a:solidFill>
              </a:rPr>
              <a:t>Artistic</a:t>
            </a:r>
            <a:r>
              <a:rPr lang="en-GB" altLang="en-US" sz="2400" dirty="0"/>
              <a:t> - Artistic, Imaginative, Innovative (Invent / Create it!)</a:t>
            </a:r>
          </a:p>
          <a:p>
            <a:pPr marL="0" indent="0" eaLnBrk="1" hangingPunct="1">
              <a:lnSpc>
                <a:spcPct val="90000"/>
              </a:lnSpc>
              <a:buFont typeface="Arial" panose="020B0604020202020204" pitchFamily="34" charset="0"/>
              <a:buNone/>
            </a:pPr>
            <a:r>
              <a:rPr lang="en-GB" altLang="en-US" sz="2400" dirty="0"/>
              <a:t>S : </a:t>
            </a:r>
            <a:r>
              <a:rPr lang="en-GB" altLang="en-US" sz="2400" b="1" dirty="0">
                <a:solidFill>
                  <a:srgbClr val="FF0000"/>
                </a:solidFill>
              </a:rPr>
              <a:t>Social</a:t>
            </a:r>
            <a:r>
              <a:rPr lang="en-GB" altLang="en-US" sz="2400" dirty="0"/>
              <a:t> - like to help, teach and be of service (Share it!)</a:t>
            </a:r>
          </a:p>
          <a:p>
            <a:pPr marL="0" indent="0" eaLnBrk="1" hangingPunct="1">
              <a:lnSpc>
                <a:spcPct val="90000"/>
              </a:lnSpc>
              <a:buFont typeface="Arial" panose="020B0604020202020204" pitchFamily="34" charset="0"/>
              <a:buNone/>
            </a:pPr>
            <a:r>
              <a:rPr lang="en-GB" altLang="en-US" sz="2400" dirty="0"/>
              <a:t>E : </a:t>
            </a:r>
            <a:r>
              <a:rPr lang="en-GB" altLang="en-US" sz="2400" b="1" dirty="0">
                <a:solidFill>
                  <a:srgbClr val="FF0000"/>
                </a:solidFill>
              </a:rPr>
              <a:t>Enterprising</a:t>
            </a:r>
            <a:r>
              <a:rPr lang="en-GB" altLang="en-US" sz="2400" dirty="0"/>
              <a:t> – like to start up projects / organisations, like to influence or persuade people (Start or Sell it!)</a:t>
            </a:r>
          </a:p>
          <a:p>
            <a:pPr marL="0" indent="0" eaLnBrk="1" hangingPunct="1">
              <a:lnSpc>
                <a:spcPct val="90000"/>
              </a:lnSpc>
              <a:buFont typeface="Arial" panose="020B0604020202020204" pitchFamily="34" charset="0"/>
              <a:buNone/>
            </a:pPr>
            <a:r>
              <a:rPr lang="en-GB" altLang="en-US" sz="2400" dirty="0"/>
              <a:t>C : </a:t>
            </a:r>
            <a:r>
              <a:rPr lang="en-GB" altLang="en-US" sz="2400" b="1" dirty="0">
                <a:solidFill>
                  <a:srgbClr val="FF0000"/>
                </a:solidFill>
              </a:rPr>
              <a:t>Conventional</a:t>
            </a:r>
            <a:r>
              <a:rPr lang="en-GB" altLang="en-US" sz="2400" dirty="0"/>
              <a:t> – they like detailed work and to complete tasks and projects (Keep it going!)</a:t>
            </a:r>
          </a:p>
          <a:p>
            <a:pPr marL="0" indent="0" eaLnBrk="1" hangingPunct="1">
              <a:lnSpc>
                <a:spcPct val="90000"/>
              </a:lnSpc>
              <a:buFont typeface="Arial" panose="020B0604020202020204" pitchFamily="34" charset="0"/>
              <a:buNone/>
            </a:pPr>
            <a:r>
              <a:rPr lang="en-GB" altLang="en-US" sz="2400" dirty="0"/>
              <a:t>R : </a:t>
            </a:r>
            <a:r>
              <a:rPr lang="en-GB" altLang="en-US" sz="2400" b="1" dirty="0">
                <a:solidFill>
                  <a:srgbClr val="FF0000"/>
                </a:solidFill>
              </a:rPr>
              <a:t>Realistic</a:t>
            </a:r>
            <a:r>
              <a:rPr lang="en-GB" altLang="en-US" sz="2400" dirty="0"/>
              <a:t> – they like nature, athletics, tools and machinery (Do it!)</a:t>
            </a:r>
          </a:p>
          <a:p>
            <a:pPr marL="0" indent="0" eaLnBrk="1" hangingPunct="1">
              <a:lnSpc>
                <a:spcPct val="90000"/>
              </a:lnSpc>
              <a:buFont typeface="Arial" panose="020B0604020202020204" pitchFamily="34" charset="0"/>
              <a:buNone/>
            </a:pPr>
            <a:r>
              <a:rPr lang="en-GB" altLang="en-US" sz="2400" dirty="0"/>
              <a:t>I : </a:t>
            </a:r>
            <a:r>
              <a:rPr lang="en-GB" altLang="en-US" sz="2400" b="1" dirty="0">
                <a:solidFill>
                  <a:srgbClr val="FF0000"/>
                </a:solidFill>
              </a:rPr>
              <a:t>Investigative</a:t>
            </a:r>
            <a:r>
              <a:rPr lang="en-GB" altLang="en-US" sz="2400" dirty="0"/>
              <a:t> – they are very curious and like to investigate and analyse things (Explore 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260350"/>
            <a:ext cx="8229600" cy="5865813"/>
          </a:xfrm>
        </p:spPr>
        <p:txBody>
          <a:bodyPr/>
          <a:lstStyle/>
          <a:p>
            <a:pPr eaLnBrk="1" hangingPunct="1">
              <a:lnSpc>
                <a:spcPct val="90000"/>
              </a:lnSpc>
              <a:buFont typeface="Arial" panose="020B0604020202020204" pitchFamily="34" charset="0"/>
              <a:buNone/>
              <a:defRPr/>
            </a:pPr>
            <a:r>
              <a:rPr lang="en-GB" altLang="en-US" sz="2000" dirty="0"/>
              <a:t>Exercise </a:t>
            </a:r>
          </a:p>
          <a:p>
            <a:pPr eaLnBrk="1" hangingPunct="1">
              <a:lnSpc>
                <a:spcPct val="90000"/>
              </a:lnSpc>
              <a:buFont typeface="Arial" panose="020B0604020202020204" pitchFamily="34" charset="0"/>
              <a:buNone/>
              <a:defRPr/>
            </a:pPr>
            <a:endParaRPr lang="en-GB" altLang="en-US" sz="2000" dirty="0"/>
          </a:p>
          <a:p>
            <a:pPr eaLnBrk="1" hangingPunct="1">
              <a:lnSpc>
                <a:spcPct val="90000"/>
              </a:lnSpc>
              <a:defRPr/>
            </a:pPr>
            <a:r>
              <a:rPr lang="en-GB" altLang="en-US" sz="2000" dirty="0"/>
              <a:t>You can only attend the party for </a:t>
            </a:r>
            <a:r>
              <a:rPr lang="en-GB" altLang="en-US" sz="2000" b="1" dirty="0"/>
              <a:t>60 minutes </a:t>
            </a:r>
            <a:r>
              <a:rPr lang="en-GB" altLang="en-US" sz="2000" dirty="0"/>
              <a:t>and will be able to visit and talk to only </a:t>
            </a:r>
            <a:r>
              <a:rPr lang="en-GB" altLang="en-US" sz="2000" b="1" dirty="0"/>
              <a:t>three </a:t>
            </a:r>
            <a:r>
              <a:rPr lang="en-GB" altLang="en-US" sz="2000" dirty="0"/>
              <a:t>of the groups</a:t>
            </a:r>
          </a:p>
          <a:p>
            <a:pPr eaLnBrk="1" hangingPunct="1">
              <a:lnSpc>
                <a:spcPct val="90000"/>
              </a:lnSpc>
              <a:defRPr/>
            </a:pPr>
            <a:endParaRPr lang="en-GB" altLang="en-US" sz="2000" dirty="0"/>
          </a:p>
          <a:p>
            <a:pPr eaLnBrk="1" hangingPunct="1">
              <a:lnSpc>
                <a:spcPct val="90000"/>
              </a:lnSpc>
              <a:defRPr/>
            </a:pPr>
            <a:r>
              <a:rPr lang="en-GB" altLang="en-US" sz="2000" dirty="0"/>
              <a:t>The </a:t>
            </a:r>
            <a:r>
              <a:rPr lang="en-GB" altLang="en-US" sz="2000" b="1" dirty="0"/>
              <a:t>first group </a:t>
            </a:r>
            <a:r>
              <a:rPr lang="en-GB" altLang="en-US" sz="2000" dirty="0"/>
              <a:t>you can speak to for </a:t>
            </a:r>
            <a:r>
              <a:rPr lang="en-GB" altLang="en-US" sz="2000" i="1" dirty="0"/>
              <a:t>30 minutes</a:t>
            </a:r>
            <a:r>
              <a:rPr lang="en-GB" altLang="en-US" sz="2000" dirty="0"/>
              <a:t>, the </a:t>
            </a:r>
            <a:r>
              <a:rPr lang="en-GB" altLang="en-US" sz="2000" b="1" dirty="0"/>
              <a:t>second group </a:t>
            </a:r>
            <a:r>
              <a:rPr lang="en-GB" altLang="en-US" sz="2000" i="1" dirty="0"/>
              <a:t>20 minutes</a:t>
            </a:r>
            <a:r>
              <a:rPr lang="en-GB" altLang="en-US" sz="2000" dirty="0"/>
              <a:t> and </a:t>
            </a:r>
            <a:r>
              <a:rPr lang="en-GB" altLang="en-US" sz="2000" b="1" dirty="0"/>
              <a:t>third group </a:t>
            </a:r>
            <a:r>
              <a:rPr lang="en-GB" altLang="en-US" sz="2000" i="1" dirty="0"/>
              <a:t>10 minutes</a:t>
            </a:r>
          </a:p>
          <a:p>
            <a:pPr eaLnBrk="1" hangingPunct="1">
              <a:lnSpc>
                <a:spcPct val="90000"/>
              </a:lnSpc>
              <a:defRPr/>
            </a:pPr>
            <a:endParaRPr lang="en-GB" altLang="en-US" sz="2000" i="1" dirty="0"/>
          </a:p>
          <a:p>
            <a:pPr eaLnBrk="1" hangingPunct="1">
              <a:lnSpc>
                <a:spcPct val="90000"/>
              </a:lnSpc>
              <a:defRPr/>
            </a:pPr>
            <a:r>
              <a:rPr lang="en-GB" altLang="en-US" sz="2000" dirty="0"/>
              <a:t>Which group will you go to first? </a:t>
            </a:r>
          </a:p>
          <a:p>
            <a:pPr eaLnBrk="1" hangingPunct="1">
              <a:lnSpc>
                <a:spcPct val="90000"/>
              </a:lnSpc>
              <a:defRPr/>
            </a:pPr>
            <a:r>
              <a:rPr lang="en-GB" altLang="en-US" sz="2000" dirty="0"/>
              <a:t>Which group second? </a:t>
            </a:r>
          </a:p>
          <a:p>
            <a:pPr eaLnBrk="1" hangingPunct="1">
              <a:lnSpc>
                <a:spcPct val="90000"/>
              </a:lnSpc>
              <a:defRPr/>
            </a:pPr>
            <a:r>
              <a:rPr lang="en-GB" altLang="en-US" sz="2000" dirty="0"/>
              <a:t>Which group third?</a:t>
            </a:r>
          </a:p>
          <a:p>
            <a:pPr eaLnBrk="1" hangingPunct="1">
              <a:lnSpc>
                <a:spcPct val="90000"/>
              </a:lnSpc>
              <a:defRPr/>
            </a:pPr>
            <a:endParaRPr lang="en-GB" altLang="en-US" sz="2000" dirty="0"/>
          </a:p>
          <a:p>
            <a:pPr eaLnBrk="1" hangingPunct="1">
              <a:lnSpc>
                <a:spcPct val="90000"/>
              </a:lnSpc>
              <a:defRPr/>
            </a:pPr>
            <a:endParaRPr lang="en-GB" altLang="en-US" sz="2000" dirty="0"/>
          </a:p>
          <a:p>
            <a:pPr marL="0" indent="0" eaLnBrk="1" hangingPunct="1">
              <a:lnSpc>
                <a:spcPct val="90000"/>
              </a:lnSpc>
              <a:buFont typeface="Arial" panose="020B0604020202020204" pitchFamily="34" charset="0"/>
              <a:buNone/>
              <a:defRPr/>
            </a:pPr>
            <a:r>
              <a:rPr lang="en-GB" altLang="en-US" sz="2000" dirty="0"/>
              <a:t>Write down why you chose these groups and what you see in yourself that is similar to them</a:t>
            </a:r>
          </a:p>
          <a:p>
            <a:pPr marL="0" indent="0" eaLnBrk="1" hangingPunct="1">
              <a:lnSpc>
                <a:spcPct val="90000"/>
              </a:lnSpc>
              <a:buFont typeface="Arial" panose="020B0604020202020204" pitchFamily="34" charset="0"/>
              <a:buNone/>
              <a:defRPr/>
            </a:pPr>
            <a:endParaRPr lang="en-GB" altLang="en-US" sz="2000" dirty="0"/>
          </a:p>
          <a:p>
            <a:pPr eaLnBrk="1" hangingPunct="1">
              <a:lnSpc>
                <a:spcPct val="90000"/>
              </a:lnSpc>
              <a:buFont typeface="Arial" panose="020B0604020202020204" pitchFamily="34" charset="0"/>
              <a:buNone/>
              <a:defRPr/>
            </a:pPr>
            <a:r>
              <a:rPr lang="en-GB" altLang="en-US" sz="1600" i="1" dirty="0"/>
              <a:t>Write down the letters (from previous slide) in that order e.g. IAS</a:t>
            </a:r>
          </a:p>
          <a:p>
            <a:pPr eaLnBrk="1" hangingPunct="1">
              <a:lnSpc>
                <a:spcPct val="90000"/>
              </a:lnSpc>
              <a:buFont typeface="Arial" panose="020B0604020202020204" pitchFamily="34" charset="0"/>
              <a:buNone/>
              <a:defRPr/>
            </a:pPr>
            <a:endParaRPr lang="en-GB" altLang="en-US" sz="2000" dirty="0"/>
          </a:p>
          <a:p>
            <a:pPr eaLnBrk="1" hangingPunct="1">
              <a:lnSpc>
                <a:spcPct val="90000"/>
              </a:lnSpc>
              <a:buFont typeface="Arial" panose="020B0604020202020204" pitchFamily="34" charset="0"/>
              <a:buNone/>
              <a:defRPr/>
            </a:pPr>
            <a:endParaRPr lang="en-GB" alt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2299</TotalTime>
  <Words>1403</Words>
  <Application>Microsoft Office PowerPoint</Application>
  <PresentationFormat>On-screen Show (4:3)</PresentationFormat>
  <Paragraphs>172</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  ROCKSTAR, PILOT, ACCOUNTANT?    How to have great career conversations with young people</vt:lpstr>
      <vt:lpstr>PowerPoint Presentation</vt:lpstr>
      <vt:lpstr>Purpose of the talk</vt:lpstr>
      <vt:lpstr>What ‘hats’ do we wear to support positive career conversations?</vt:lpstr>
      <vt:lpstr>Careers and discovering potential options</vt:lpstr>
      <vt:lpstr>PowerPoint Presentation</vt:lpstr>
      <vt:lpstr>My interests and what I enjoy</vt:lpstr>
      <vt:lpstr>Interests.. thinking about my ‘Type’ of People</vt:lpstr>
      <vt:lpstr>PowerPoint Presentation</vt:lpstr>
      <vt:lpstr>PowerPoint Presentation</vt:lpstr>
      <vt:lpstr>My ‘transferable’ skills/abilities &amp; my personality traits</vt:lpstr>
      <vt:lpstr>At My Best  (transferable skills/abilities continued)</vt:lpstr>
      <vt:lpstr>Join the dots and brainstorm!</vt:lpstr>
      <vt:lpstr>PowerPoint Presentation</vt:lpstr>
      <vt:lpstr>Supporting the Brainstorm!</vt:lpstr>
      <vt:lpstr>Supporting the Brainstorm!</vt:lpstr>
      <vt:lpstr>PowerPoint Presentation</vt:lpstr>
      <vt:lpstr>PowerPoint Presentation</vt:lpstr>
      <vt:lpstr>The ‘Easy Way’</vt:lpstr>
      <vt:lpstr>Supporting the Brainstorm!</vt:lpstr>
      <vt:lpstr>           Take Action!   </vt:lpstr>
      <vt:lpstr>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Sheila Ryder</dc:creator>
  <cp:lastModifiedBy>Siobhan McNamara</cp:lastModifiedBy>
  <cp:revision>100</cp:revision>
  <dcterms:created xsi:type="dcterms:W3CDTF">2011-10-27T10:15:28Z</dcterms:created>
  <dcterms:modified xsi:type="dcterms:W3CDTF">2017-02-06T09:21:00Z</dcterms:modified>
</cp:coreProperties>
</file>