
<file path=[Content_Types].xml><?xml version="1.0" encoding="utf-8"?>
<Types xmlns="http://schemas.openxmlformats.org/package/2006/content-types">
  <Default Extension="com" ContentType="image/jpeg"/>
  <Default Extension="gif" ContentType="image/gif"/>
  <Default Extension="jpeg" ContentType="image/jpeg"/>
  <Default Extension="jpg" ContentType="image/jpeg"/>
  <Default Extension="jpg&amp;ehk=5Bs3K1ZcK4jkdjbnAYccwA&amp;r=0&amp;pid=OfficeInsert" ContentType="image/jpeg"/>
  <Default Extension="jpg&amp;ehk=bCXCXfmDmU06OVLgl58ZIg&amp;r=0&amp;pid=OfficeInsert" ContentType="image/jpeg"/>
  <Default Extension="jpg&amp;ehk=CHXzM" ContentType="image/jpeg"/>
  <Default Extension="jpg&amp;ehk=cN6QfTv" ContentType="image/jpeg"/>
  <Default Extension="jpg&amp;ehk=el2H3gnzGHxMqeQwREdeaA&amp;r=0&amp;pid=OfficeInsert" ContentType="image/jpeg"/>
  <Default Extension="jpg&amp;ehk=fBWklmhoX8fEXnnJVPblqA&amp;r=0&amp;pid=OfficeInsert" ContentType="image/jpeg"/>
  <Default Extension="jpg&amp;ehk=Ft5FvJ9NM4p4JXXNYRPk5w&amp;r=0&amp;pid=OfficeInsert" ContentType="image/jpeg"/>
  <Default Extension="jpg&amp;ehk=j6yhdI11kGYYKt6Q8JjTaA&amp;r=0&amp;pid=OfficeInsert" ContentType="image/jpeg"/>
  <Default Extension="jpg&amp;ehk=lkcGo" ContentType="image/jpeg"/>
  <Default Extension="jpg&amp;ehk=sa1t1DaUgR5K5t5" ContentType="image/jpeg"/>
  <Default Extension="png" ContentType="image/png"/>
  <Default Extension="png&amp;ehk=2x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96" r:id="rId3"/>
    <p:sldId id="297" r:id="rId4"/>
    <p:sldId id="276" r:id="rId5"/>
    <p:sldId id="277" r:id="rId6"/>
    <p:sldId id="278" r:id="rId7"/>
    <p:sldId id="299" r:id="rId8"/>
    <p:sldId id="309" r:id="rId9"/>
    <p:sldId id="300" r:id="rId10"/>
    <p:sldId id="279" r:id="rId11"/>
    <p:sldId id="280" r:id="rId12"/>
    <p:sldId id="281" r:id="rId13"/>
    <p:sldId id="282" r:id="rId14"/>
    <p:sldId id="283" r:id="rId15"/>
    <p:sldId id="298" r:id="rId16"/>
    <p:sldId id="285" r:id="rId17"/>
    <p:sldId id="291" r:id="rId18"/>
    <p:sldId id="304" r:id="rId19"/>
    <p:sldId id="286" r:id="rId20"/>
    <p:sldId id="295" r:id="rId21"/>
    <p:sldId id="290" r:id="rId22"/>
    <p:sldId id="305" r:id="rId23"/>
    <p:sldId id="302" r:id="rId24"/>
    <p:sldId id="306" r:id="rId25"/>
    <p:sldId id="307" r:id="rId26"/>
    <p:sldId id="287" r:id="rId27"/>
    <p:sldId id="289" r:id="rId28"/>
    <p:sldId id="292" r:id="rId29"/>
    <p:sldId id="293" r:id="rId30"/>
    <p:sldId id="267" r:id="rId31"/>
    <p:sldId id="270" r:id="rId32"/>
    <p:sldId id="275" r:id="rId33"/>
    <p:sldId id="303" r:id="rId34"/>
    <p:sldId id="308" r:id="rId35"/>
    <p:sldId id="27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4298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991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9097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780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7338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4114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846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809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0852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914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191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77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664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05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3328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1928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76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FE1A0-58BC-419C-A62A-BCB0419CBE47}" type="datetimeFigureOut">
              <a:rPr lang="en-IE" smtClean="0"/>
              <a:t>26/11/2018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9F987-0709-4F29-8959-EDCA6A61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9947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teve-wheeler.blogspot.com.au/2013/03/technology-wont-replace-teachers-but.html#!" TargetMode="External"/><Relationship Id="rId4" Type="http://schemas.openxmlformats.org/officeDocument/2006/relationships/image" Target="../media/image3.jpg&amp;ehk=5Bs3K1ZcK4jkdjbnAYccwA&amp;r=0&amp;pid=OfficeInser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andy21.com/2011/avatares-de-redes-sociales/" TargetMode="External"/><Relationship Id="rId4" Type="http://schemas.openxmlformats.org/officeDocument/2006/relationships/image" Target="../media/image16.png&amp;ehk=2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berningclass.wikispaces.com/summer2010" TargetMode="External"/><Relationship Id="rId4" Type="http://schemas.openxmlformats.org/officeDocument/2006/relationships/image" Target="../media/image17.jpg&amp;ehk=bCXCXfmDmU06OVLgl58ZIg&amp;r=0&amp;pid=OfficeInser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amwelch.com/category/digital-footprint/" TargetMode="External"/><Relationship Id="rId5" Type="http://schemas.openxmlformats.org/officeDocument/2006/relationships/image" Target="../media/image21.jpg&amp;ehk=j6yhdI11kGYYKt6Q8JjTaA&amp;r=0&amp;pid=OfficeInsert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doorsofperception.com/social-innovation/when-tech-in-care-is-evil/" TargetMode="External"/><Relationship Id="rId4" Type="http://schemas.openxmlformats.org/officeDocument/2006/relationships/image" Target="../media/image22.jpg&amp;ehk=el2H3gnzGHxMqeQwREdeaA&amp;r=0&amp;pid=OfficeInser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&amp;ehk=CHXzM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The_Gruffal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&amp;ehk=sa1t1DaUgR5K5t5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rslocomb.wikispaces.com/Netflix" TargetMode="External"/><Relationship Id="rId5" Type="http://schemas.openxmlformats.org/officeDocument/2006/relationships/image" Target="../media/image30.com"/><Relationship Id="rId4" Type="http://schemas.openxmlformats.org/officeDocument/2006/relationships/hyperlink" Target="http://www.mobiadnews.com/?p=500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rushheadmusings.wordpress.com/2012/08/01/who-am-i/" TargetMode="External"/><Relationship Id="rId5" Type="http://schemas.openxmlformats.org/officeDocument/2006/relationships/image" Target="../media/image34.jpg&amp;ehk=cN6QfTv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etail.com/sabrenabaiagern/tag/family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lse.ac.uk/parenting4digitalfuture/tag/risks-opportunities/page/3/" TargetMode="External"/><Relationship Id="rId5" Type="http://schemas.openxmlformats.org/officeDocument/2006/relationships/image" Target="../media/image5.jpg&amp;ehk=fBWklmhoX8fEXnnJVPblqA&amp;r=0&amp;pid=OfficeInsert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ampus-adr.net/ODRModule/positive_effects_of_online_communication.html" TargetMode="External"/><Relationship Id="rId3" Type="http://schemas.openxmlformats.org/officeDocument/2006/relationships/image" Target="../media/image7.jpg&amp;ehk=Ft5FvJ9NM4p4JXXNYRPk5w&amp;r=0&amp;pid=OfficeInsert"/><Relationship Id="rId7" Type="http://schemas.openxmlformats.org/officeDocument/2006/relationships/image" Target="../media/image9.jpg&amp;ehk=lkcGo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lockergnome/16198904690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scienceandenvironment1.blogspo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Cuddling_with_multiple_devices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">
            <a:extLst>
              <a:ext uri="{FF2B5EF4-FFF2-40B4-BE49-F238E27FC236}">
                <a16:creationId xmlns:a16="http://schemas.microsoft.com/office/drawing/2014/main" id="{6C68F39D-867D-4AFF-94C4-C3829AD5C5B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EC3C6AD-76A6-4B9E-9700-E70BCEA5BC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id="{DC213DD1-BF02-41F7-80A7-E6A5694F573C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A girl sitting in front of a computer&#10;&#10;Description generated with high confidenc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347" r="38379" b="2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82" name="Group 12">
            <a:extLst>
              <a:ext uri="{FF2B5EF4-FFF2-40B4-BE49-F238E27FC236}">
                <a16:creationId xmlns:a16="http://schemas.microsoft.com/office/drawing/2014/main" id="{4466CCD0-FEF9-460D-9FB6-11613A492B6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F642B7E9-F9AF-4BC0-B586-E7B0E8E8781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6CE5EA6-3C76-4E5C-9257-D6A61A31C51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D7BCC42-B325-4F92-B500-14A2933DA30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197BF445-29BA-4C54-A1B4-A4390F022508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10C1630-E8C0-489C-8FFB-C9BBAEDE7A0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8778BE5-6D1F-4629-A045-8A87E2C756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7885ADB-F1C4-4FF3-93CD-7C9337E87D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9FC4F71-6E39-414E-9F39-CE1479FF81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FC9614F-1D2C-4CAC-8CE9-32DC7D86364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2A872F50-76EA-4A5B-AA68-3CE2E26738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CE389546-6A1F-4203-ACD1-BC17DDBFB08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1BA89DC9-FE9A-4228-A4BE-D3A37F8656E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A3E79A5-9B81-48B5-B96F-8D55B02FD5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A76D4D27-C537-45E4-96DE-C5FD2C9A370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1B158DD-2DCB-42FF-B1FE-3C947FEF02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3307DC3E-0C6E-4E70-AFA2-96538CE3CDD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53A9F721-7EE3-4844-BB91-0B995BAC159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8F057800-5B8F-4775-805B-89727A78A8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C6DF692-3394-4FDD-92BA-CA0C41EBC35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825CD97-262B-4A33-B1E5-55F0D81F402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F00EA2FE-C735-4E1E-B9DC-636C49061FC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5B50260-0DDF-4260-8DC1-D504B06435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BBB491EB-35C1-4159-94B2-A367ADC134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EAA4E1C-EC83-44E0-A4AB-4B0F509A8CC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E561717-C43F-46C1-BBCE-C830DE4A19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C840BC4-F1CE-4A1B-A1DE-BB922689E2C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03B586C7-6126-46E0-9BEF-5227986864D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45C5C565-0EB6-4E0C-9752-84084CDBB8B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5CABC7BF-500C-4275-9EAA-9563EF43C629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C7AA982B-BB49-4311-A724-81AAF8ABC30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9D49DD1-C07D-4ADD-BD4A-D6AA725758C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4359B9DB-1A95-4934-A839-A76774D792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2B7EEF08-F28B-48E9-BA1D-E61AC62013E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E846B9B0-7D1C-4E1B-9256-7F25E8E887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31B0CE6-7913-4D1C-AC18-2ED44DF92F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F3517CE-D006-4218-9BB0-65269371EF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DE7DB798-CAAE-42A3-BDFE-D6AD0E0DAF8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07A53F87-B4E0-4C4E-B913-D336D8993D6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587D3AD0-B188-4D2E-A497-5180C1F225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8B4429B-56DB-4ED5-8296-1C4EB6AE049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ABBE178E-641F-4008-8760-5134D226AA4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BB7A09DD-4AE2-4235-BCBA-B52CB798679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64DBEF94-3525-4008-AD35-D566A238B94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1C0CEBA3-32C8-4D37-BBD0-8863B008E2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D12DBC8B-AE05-43C6-BF30-3F9CDADE9BA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47D642DC-B097-481B-8F32-671DE6AB565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0D7CD8F4-0787-4106-9E76-FF0AFA0ACE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3ED06726-52C5-468C-BEA2-0194993F8A9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1541CE8F-816C-4189-8522-7AAA7EABD80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3D0F8D98-15AC-458C-B872-777F4BBF354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9DE1ACE-C20F-4504-B0A1-5A37CA0D11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E4BDEE62-868F-49A1-B97A-DE8EDC86F98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B71AB3E3-099B-47DC-AD0D-215F18FD34A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D4B7844-C6A2-45AA-9147-C1CEC0CB83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76E1971-1C4C-46C8-A821-63766428014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35FAC14F-8CA0-40F3-ADE4-31DBF8BD79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778F8CB9-0C96-4B66-B943-C5BF1A1B5D1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DB1C8E93-74F9-42A0-B326-E06DC9C584E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EC6EA429-8E16-49E0-82D7-5846CDA76CC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8F64C508-2357-44C9-93D8-FC81B85AE2B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82F6F3F7-8F51-41B4-AC2B-699593A1FA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6F2FC65A-DA31-4602-B324-E53F76BD936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0E9B7CF9-E3CC-495E-A513-A8A1C24228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35C09477-23EA-4E6A-A8C2-5B447B25E90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80A5D070-0FE6-4F72-8077-E259B2D35AE2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549" y="1122363"/>
            <a:ext cx="4048450" cy="2387600"/>
          </a:xfrm>
        </p:spPr>
        <p:txBody>
          <a:bodyPr>
            <a:normAutofit/>
          </a:bodyPr>
          <a:lstStyle/>
          <a:p>
            <a:r>
              <a:rPr lang="en-IE" sz="4400"/>
              <a:t>The Impact of technology on family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172" y="3602038"/>
            <a:ext cx="4077827" cy="1655762"/>
          </a:xfrm>
        </p:spPr>
        <p:txBody>
          <a:bodyPr>
            <a:normAutofit/>
          </a:bodyPr>
          <a:lstStyle/>
          <a:p>
            <a:r>
              <a:rPr lang="en-IE" dirty="0"/>
              <a:t>Gonzaga 2018</a:t>
            </a:r>
          </a:p>
          <a:p>
            <a:r>
              <a:rPr lang="en-IE" dirty="0"/>
              <a:t>Colman Noctor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088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FE6BA9E6-1D9E-4D30-B528-D49FA1342E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0632F5C-AA2A-4DF0-B67A-39F5B7440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2000" y="1370421"/>
            <a:ext cx="4092209" cy="40922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3344465" cy="147857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800" dirty="0"/>
              <a:t>Why was this important to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249487"/>
            <a:ext cx="3344465" cy="396504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My introduction to the technological seduction</a:t>
            </a:r>
            <a:br>
              <a:rPr lang="en-IE" sz="1600"/>
            </a:br>
            <a:endParaRPr lang="en-IE" sz="16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My 1st status update</a:t>
            </a:r>
            <a:br>
              <a:rPr lang="en-IE" sz="1600"/>
            </a:br>
            <a:endParaRPr lang="en-IE" sz="16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New presentations and insights</a:t>
            </a:r>
            <a:br>
              <a:rPr lang="en-IE" sz="1600"/>
            </a:br>
            <a:endParaRPr lang="en-IE" sz="16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Clinical is the thin end of the wedge</a:t>
            </a:r>
            <a:br>
              <a:rPr lang="en-IE" sz="1600"/>
            </a:br>
            <a:endParaRPr lang="en-IE" sz="16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Regulation a core task of adolescence but not a feature of the online world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6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600"/>
          </a:p>
        </p:txBody>
      </p:sp>
    </p:spTree>
    <p:extLst>
      <p:ext uri="{BB962C8B-B14F-4D97-AF65-F5344CB8AC3E}">
        <p14:creationId xmlns:p14="http://schemas.microsoft.com/office/powerpoint/2010/main" val="161094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C113195-43EA-4B6A-B281-C0458D92634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27DEAF6E-67FE-4877-B38B-0F2BF78576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id="{F60C980E-E723-46CF-9296-C7BBA4DB83C8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8D36904-1712-4C81-B063-66E1D4777F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0225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BEA28722-E2AF-4D8D-9E59-65B94630A3D3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A279E077-7DAF-4B93-BE2C-98F6B13A117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78603D6-020D-4269-95E5-2E17499DA5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Rectangle 8">
              <a:extLst>
                <a:ext uri="{FF2B5EF4-FFF2-40B4-BE49-F238E27FC236}">
                  <a16:creationId xmlns:a16="http://schemas.microsoft.com/office/drawing/2014/main" id="{CE9500AA-AB8C-4023-967A-11555F0F48CB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1B716630-BD94-436E-9E9C-5D534092DF0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4CE6FCD2-8177-4A45-88ED-A2B986102D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E32BEED2-100A-48B2-B552-07B54EEC48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839DB29D-A8C6-484A-A747-14733D5B3C9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B1A468B2-ABD1-447D-89DC-7A9CFBBCBAB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219C1A45-C8B0-48AE-B5A9-A1B40B43BB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F2910D68-E982-47F7-A53C-ABA0CB34F7A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C4B84BAD-BCB3-4BF2-8A3C-3391BF4AB65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522D8CE7-E27B-4BAE-962D-AAC0D66E48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042B4B5-2D6F-405A-A112-D5F96027E95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199F606E-DC72-4CAF-AFF2-58FA0121E6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C949CB30-1690-4B14-954A-4FA9637CEF5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84EE3B4E-AE37-4F27-B6AC-FF20B9BE333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798942D8-2074-4A7F-AD65-7564D8C3B7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D4324684-C1DE-4AF8-B17D-917AD23FE65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A4C18B6C-86CE-40F9-919C-9490AD3E309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72DB2464-DEE2-4EB2-9FB2-46768EE680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56E24DAD-4831-4565-ACE0-E7FDBC65424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ADB70D91-E74C-433F-9BCD-587B935611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E982042F-EEF5-49A7-87B3-43F9296995A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54806968-8087-4915-B489-2BE793DD2AC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937487D-58AA-4E9D-966F-85938FA868D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FDA6755A-0790-476D-86D7-F95215FADD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A951E2B3-F005-4EDC-B890-F93D63F1200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Rectangle 33">
              <a:extLst>
                <a:ext uri="{FF2B5EF4-FFF2-40B4-BE49-F238E27FC236}">
                  <a16:creationId xmlns:a16="http://schemas.microsoft.com/office/drawing/2014/main" id="{466F4EF3-7ED2-4EC7-8F76-4AD87CD1E5D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521BF1A3-D416-49F9-A1D2-4C7B3218B5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F6C16CF8-3F09-4C17-94A6-42BCABB669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B667C1A8-CDB1-4FD0-A3F6-0E035C7CAA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0B2B73AB-248E-49DB-8ED2-3FCB0A0D894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8411F083-5CD4-4569-BA08-059B5CA9A8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AF78C2C2-8584-4B3B-9AF8-E7FF368FA7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40934674-5C07-4146-B556-4A271D99684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D970276A-A310-41DB-B917-D7D3465667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EEEC747F-78C5-4212-8ACE-BB4B7D24804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821AE83F-022D-41AF-A219-992ACE1E005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EF049934-C636-4279-91F0-ED3121923EF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8588DF1D-2DD2-499F-9384-29C92277FA96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DF555F2B-5E3D-438F-89A8-EABA91A72D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006B22A5-B971-42EE-9141-E65B4EF26B5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3AA529FD-59E0-4B70-94C1-D0541A632D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ABAFA9C1-3649-4F7F-81D0-69DF79195AA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D3CCFACE-F8B9-45E4-8F31-797E1C677E3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D9F7B9DB-1C45-4CD5-A025-F49F84F12D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3E76F16C-AE46-486F-B365-837F8E2AD2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1B26D62F-5620-4D58-B99D-D4149B7D2DF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D7E1F06E-43A3-4960-A8A9-5B5FF2D1E50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67976099-4433-463C-A8CB-2B2E9522B2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48D4F79B-7C11-4960-8519-A1987A346D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701CA4FF-5ECD-40A8-8795-F72A2EF6F8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7593ABCC-9855-4EB5-9344-0FA5E1F20FA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4" descr="A group of people looking at a computer&#10;&#10;Description generated with very high confidence">
            <a:extLst>
              <a:ext uri="{FF2B5EF4-FFF2-40B4-BE49-F238E27FC236}">
                <a16:creationId xmlns:a16="http://schemas.microsoft.com/office/drawing/2014/main" id="{10CB69C4-2F3B-4568-99EC-BED4DBDD7D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4" b="12572"/>
          <a:stretch/>
        </p:blipFill>
        <p:spPr>
          <a:xfrm>
            <a:off x="-4197" y="3427414"/>
            <a:ext cx="4576197" cy="3430587"/>
          </a:xfrm>
          <a:custGeom>
            <a:avLst/>
            <a:gdLst>
              <a:gd name="connsiteX0" fmla="*/ 0 w 6101597"/>
              <a:gd name="connsiteY0" fmla="*/ 0 h 3430587"/>
              <a:gd name="connsiteX1" fmla="*/ 6101597 w 6101597"/>
              <a:gd name="connsiteY1" fmla="*/ 0 h 3430587"/>
              <a:gd name="connsiteX2" fmla="*/ 6101597 w 6101597"/>
              <a:gd name="connsiteY2" fmla="*/ 3430587 h 3430587"/>
              <a:gd name="connsiteX3" fmla="*/ 0 w 6101597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7" name="Picture 6" descr="Picture4.jpg"/>
          <p:cNvPicPr>
            <a:picLocks noChangeAspect="1"/>
          </p:cNvPicPr>
          <p:nvPr/>
        </p:nvPicPr>
        <p:blipFill rotWithShape="1">
          <a:blip r:embed="rId6"/>
          <a:srcRect r="6043"/>
          <a:stretch/>
        </p:blipFill>
        <p:spPr>
          <a:xfrm>
            <a:off x="-4197" y="1"/>
            <a:ext cx="4576197" cy="3427413"/>
          </a:xfrm>
          <a:custGeom>
            <a:avLst/>
            <a:gdLst>
              <a:gd name="connsiteX0" fmla="*/ 0 w 6101597"/>
              <a:gd name="connsiteY0" fmla="*/ 0 h 3427413"/>
              <a:gd name="connsiteX1" fmla="*/ 6101597 w 6101597"/>
              <a:gd name="connsiteY1" fmla="*/ 0 h 3427413"/>
              <a:gd name="connsiteX2" fmla="*/ 6101597 w 6101597"/>
              <a:gd name="connsiteY2" fmla="*/ 3427413 h 3427413"/>
              <a:gd name="connsiteX3" fmla="*/ 0 w 6101597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B1ACDB1-A7EB-4159-B316-A230683B711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015" y="-464"/>
            <a:ext cx="1985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A825E81-DC4F-4A95-86BA-8FD9D638816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197" y="3427414"/>
            <a:ext cx="45761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6000" y="2274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en-IE">
                <a:latin typeface="Impact" pitchFamily="34" charset="0"/>
              </a:rPr>
            </a:br>
            <a:endParaRPr lang="en-IE">
              <a:latin typeface="Impac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014" y="618518"/>
            <a:ext cx="3310302" cy="147857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3100"/>
              <a:t>Myths of Digital Immigrants and Digital 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014" y="2249487"/>
            <a:ext cx="3310302" cy="41195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/>
              <a:t>Not so much an issue anymore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2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/>
              <a:t>The change in conversation in recent years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2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/>
              <a:t>Different methods of communicating and relating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2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/>
              <a:t>All they have ever known..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2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/>
              <a:t>The trick behind the magic</a:t>
            </a:r>
            <a:br>
              <a:rPr lang="en-IE" sz="1200" dirty="0"/>
            </a:br>
            <a:endParaRPr lang="en-IE" sz="12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/>
              <a:t>A question of what is being missed, in terms of skills</a:t>
            </a:r>
            <a:r>
              <a:rPr lang="en-IE" sz="800" dirty="0"/>
              <a:t>..</a:t>
            </a:r>
            <a:br>
              <a:rPr lang="en-IE" sz="800" dirty="0"/>
            </a:br>
            <a:endParaRPr lang="en-IE" sz="800" dirty="0"/>
          </a:p>
          <a:p>
            <a:pPr marL="11430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br>
              <a:rPr lang="en-IE" sz="800" dirty="0"/>
            </a:br>
            <a:endParaRPr lang="en-IE" sz="800" dirty="0"/>
          </a:p>
        </p:txBody>
      </p:sp>
    </p:spTree>
    <p:extLst>
      <p:ext uri="{BB962C8B-B14F-4D97-AF65-F5344CB8AC3E}">
        <p14:creationId xmlns:p14="http://schemas.microsoft.com/office/powerpoint/2010/main" val="16911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8.jpg">
            <a:extLst>
              <a:ext uri="{FF2B5EF4-FFF2-40B4-BE49-F238E27FC236}">
                <a16:creationId xmlns:a16="http://schemas.microsoft.com/office/drawing/2014/main" id="{FAAE1558-1B4A-4CAB-9811-1FFBA517E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6" r="17556" b="-2"/>
          <a:stretch/>
        </p:blipFill>
        <p:spPr>
          <a:xfrm>
            <a:off x="918983" y="812800"/>
            <a:ext cx="2648524" cy="4978400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8" name="Group 11">
            <a:extLst>
              <a:ext uri="{FF2B5EF4-FFF2-40B4-BE49-F238E27FC236}">
                <a16:creationId xmlns:a16="http://schemas.microsoft.com/office/drawing/2014/main" id="{991FDBCC-CEF4-4B54-8508-90670DA1E11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BAE5C55D-F634-4A90-83A9-1C3A8784F0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A9699A54-FFCB-4BBF-B2AF-029E127615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D02B4EE5-0E95-4638-8264-80307580C94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2E23494F-0D2C-473D-AFB3-3D2E3DC760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CD8EC9AE-E0F2-495F-8247-B7B32845C3D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0BDF6D09-B12A-4B3A-81EB-44E7C6C5BC6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EFB300B0-64FE-4891-9F79-B2E60E2EC2A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AE781A32-2965-4A89-9EDA-9E65AF2A7FD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D040EF2E-3B91-4C46-8347-1E2495C2E09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Rectangle 41">
              <a:extLst>
                <a:ext uri="{FF2B5EF4-FFF2-40B4-BE49-F238E27FC236}">
                  <a16:creationId xmlns:a16="http://schemas.microsoft.com/office/drawing/2014/main" id="{D677C0FC-FCC5-4EDE-A134-5035DC7F3F68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68751" y="1215496"/>
            <a:ext cx="4025899" cy="2387600"/>
          </a:xfrm>
        </p:spPr>
        <p:txBody>
          <a:bodyPr>
            <a:normAutofit/>
          </a:bodyPr>
          <a:lstStyle/>
          <a:p>
            <a:r>
              <a:rPr lang="en-IE" sz="3800" dirty="0"/>
              <a:t>But its too neat to just blame this on young people,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68750" y="3602038"/>
            <a:ext cx="4032250" cy="1655762"/>
          </a:xfrm>
        </p:spPr>
        <p:txBody>
          <a:bodyPr>
            <a:normAutofit/>
          </a:bodyPr>
          <a:lstStyle/>
          <a:p>
            <a:r>
              <a:rPr lang="en-IE" sz="3200" dirty="0"/>
              <a:t>Us adults are in on this too</a:t>
            </a:r>
          </a:p>
        </p:txBody>
      </p:sp>
    </p:spTree>
    <p:extLst>
      <p:ext uri="{BB962C8B-B14F-4D97-AF65-F5344CB8AC3E}">
        <p14:creationId xmlns:p14="http://schemas.microsoft.com/office/powerpoint/2010/main" val="396171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C113195-43EA-4B6A-B281-C0458D92634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7DEAF6E-67FE-4877-B38B-0F2BF78576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id="{F60C980E-E723-46CF-9296-C7BBA4DB83C8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D36904-1712-4C81-B063-66E1D4777F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0225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BEA28722-E2AF-4D8D-9E59-65B94630A3D3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279E077-7DAF-4B93-BE2C-98F6B13A117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78603D6-020D-4269-95E5-2E17499DA5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CE9500AA-AB8C-4023-967A-11555F0F48CB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B716630-BD94-436E-9E9C-5D534092DF0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4CE6FCD2-8177-4A45-88ED-A2B986102D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32BEED2-100A-48B2-B552-07B54EEC48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839DB29D-A8C6-484A-A747-14733D5B3C9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1A468B2-ABD1-447D-89DC-7A9CFBBCBAB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219C1A45-C8B0-48AE-B5A9-A1B40B43BB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2910D68-E982-47F7-A53C-ABA0CB34F7A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C4B84BAD-BCB3-4BF2-8A3C-3391BF4AB65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522D8CE7-E27B-4BAE-962D-AAC0D66E48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1042B4B5-2D6F-405A-A112-D5F96027E95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199F606E-DC72-4CAF-AFF2-58FA0121E6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949CB30-1690-4B14-954A-4FA9637CEF5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84EE3B4E-AE37-4F27-B6AC-FF20B9BE333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798942D8-2074-4A7F-AD65-7564D8C3B7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D4324684-C1DE-4AF8-B17D-917AD23FE65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A4C18B6C-86CE-40F9-919C-9490AD3E309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72DB2464-DEE2-4EB2-9FB2-46768EE680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56E24DAD-4831-4565-ACE0-E7FDBC65424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ADB70D91-E74C-433F-9BCD-587B935611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E982042F-EEF5-49A7-87B3-43F9296995A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54806968-8087-4915-B489-2BE793DD2AC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A937487D-58AA-4E9D-966F-85938FA868D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FDA6755A-0790-476D-86D7-F95215FADD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951E2B3-F005-4EDC-B890-F93D63F1200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466F4EF3-7ED2-4EC7-8F76-4AD87CD1E5D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521BF1A3-D416-49F9-A1D2-4C7B3218B5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F6C16CF8-3F09-4C17-94A6-42BCABB669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B667C1A8-CDB1-4FD0-A3F6-0E035C7CAA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0B2B73AB-248E-49DB-8ED2-3FCB0A0D894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8411F083-5CD4-4569-BA08-059B5CA9A8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AF78C2C2-8584-4B3B-9AF8-E7FF368FA7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40934674-5C07-4146-B556-4A271D99684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D970276A-A310-41DB-B917-D7D3465667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EEEC747F-78C5-4212-8ACE-BB4B7D24804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821AE83F-022D-41AF-A219-992ACE1E005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EF049934-C636-4279-91F0-ED3121923EF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id="{8588DF1D-2DD2-499F-9384-29C92277FA96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DF555F2B-5E3D-438F-89A8-EABA91A72D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006B22A5-B971-42EE-9141-E65B4EF26B5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3AA529FD-59E0-4B70-94C1-D0541A632D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ABAFA9C1-3649-4F7F-81D0-69DF79195AA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D3CCFACE-F8B9-45E4-8F31-797E1C677E3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D9F7B9DB-1C45-4CD5-A025-F49F84F12D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3E76F16C-AE46-486F-B365-837F8E2AD2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1B26D62F-5620-4D58-B99D-D4149B7D2DF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D7E1F06E-43A3-4960-A8A9-5B5FF2D1E50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67976099-4433-463C-A8CB-2B2E9522B2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48D4F79B-7C11-4960-8519-A1987A346D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701CA4FF-5ECD-40A8-8795-F72A2EF6F8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7593ABCC-9855-4EB5-9344-0FA5E1F20FA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" name="Picture 5" descr="Picture5.jpg"/>
          <p:cNvPicPr>
            <a:picLocks noChangeAspect="1"/>
          </p:cNvPicPr>
          <p:nvPr/>
        </p:nvPicPr>
        <p:blipFill rotWithShape="1">
          <a:blip r:embed="rId4"/>
          <a:srcRect l="12416" r="5139"/>
          <a:stretch/>
        </p:blipFill>
        <p:spPr>
          <a:xfrm>
            <a:off x="-4197" y="3427414"/>
            <a:ext cx="4576197" cy="3430587"/>
          </a:xfrm>
          <a:custGeom>
            <a:avLst/>
            <a:gdLst>
              <a:gd name="connsiteX0" fmla="*/ 0 w 6101597"/>
              <a:gd name="connsiteY0" fmla="*/ 0 h 3430587"/>
              <a:gd name="connsiteX1" fmla="*/ 6101597 w 6101597"/>
              <a:gd name="connsiteY1" fmla="*/ 0 h 3430587"/>
              <a:gd name="connsiteX2" fmla="*/ 6101597 w 6101597"/>
              <a:gd name="connsiteY2" fmla="*/ 3430587 h 3430587"/>
              <a:gd name="connsiteX3" fmla="*/ 0 w 6101597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5" name="Picture 4" descr="A picture containing birthday&#10;&#10;Description generated with very high confidence">
            <a:extLst>
              <a:ext uri="{FF2B5EF4-FFF2-40B4-BE49-F238E27FC236}">
                <a16:creationId xmlns:a16="http://schemas.microsoft.com/office/drawing/2014/main" id="{F22C0188-9F12-4CDA-AB8B-B33D3264B4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4893" r="-4" b="-4"/>
          <a:stretch/>
        </p:blipFill>
        <p:spPr>
          <a:xfrm>
            <a:off x="-4197" y="1"/>
            <a:ext cx="4576197" cy="3427413"/>
          </a:xfrm>
          <a:custGeom>
            <a:avLst/>
            <a:gdLst>
              <a:gd name="connsiteX0" fmla="*/ 0 w 6101597"/>
              <a:gd name="connsiteY0" fmla="*/ 0 h 3427413"/>
              <a:gd name="connsiteX1" fmla="*/ 6101597 w 6101597"/>
              <a:gd name="connsiteY1" fmla="*/ 0 h 3427413"/>
              <a:gd name="connsiteX2" fmla="*/ 6101597 w 6101597"/>
              <a:gd name="connsiteY2" fmla="*/ 3427413 h 3427413"/>
              <a:gd name="connsiteX3" fmla="*/ 0 w 6101597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B1ACDB1-A7EB-4159-B316-A230683B711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015" y="-464"/>
            <a:ext cx="1985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825E81-DC4F-4A95-86BA-8FD9D638816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197" y="3427414"/>
            <a:ext cx="45761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014" y="618518"/>
            <a:ext cx="3310302" cy="147857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3300" dirty="0"/>
              <a:t>What harm?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014" y="1658938"/>
            <a:ext cx="3310302" cy="41322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 dirty="0"/>
              <a:t>Because we can now edit, cut and paste ourselves we can bypass the messiness of relationships.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en-IE" sz="15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 dirty="0"/>
              <a:t>Co-presence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en-IE" sz="15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 dirty="0"/>
              <a:t>Comparative Culture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5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 dirty="0"/>
              <a:t>Pre-figurative society</a:t>
            </a:r>
            <a:br>
              <a:rPr lang="en-IE" sz="1500" dirty="0"/>
            </a:br>
            <a:endParaRPr lang="en-IE" sz="15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 dirty="0"/>
              <a:t>Has this had a negative impact on our mental health?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 dirty="0"/>
              <a:t>Pseudo-celebrity?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5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5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500" dirty="0"/>
          </a:p>
        </p:txBody>
      </p:sp>
    </p:spTree>
    <p:extLst>
      <p:ext uri="{BB962C8B-B14F-4D97-AF65-F5344CB8AC3E}">
        <p14:creationId xmlns:p14="http://schemas.microsoft.com/office/powerpoint/2010/main" val="266576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C113195-43EA-4B6A-B281-C0458D92634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27DEAF6E-67FE-4877-B38B-0F2BF78576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id="{F60C980E-E723-46CF-9296-C7BBA4DB83C8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8D36904-1712-4C81-B063-66E1D4777F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0225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BEA28722-E2AF-4D8D-9E59-65B94630A3D3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A279E077-7DAF-4B93-BE2C-98F6B13A117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78603D6-020D-4269-95E5-2E17499DA5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Rectangle 8">
              <a:extLst>
                <a:ext uri="{FF2B5EF4-FFF2-40B4-BE49-F238E27FC236}">
                  <a16:creationId xmlns:a16="http://schemas.microsoft.com/office/drawing/2014/main" id="{CE9500AA-AB8C-4023-967A-11555F0F48CB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1B716630-BD94-436E-9E9C-5D534092DF0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4CE6FCD2-8177-4A45-88ED-A2B986102D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E32BEED2-100A-48B2-B552-07B54EEC48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839DB29D-A8C6-484A-A747-14733D5B3C9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B1A468B2-ABD1-447D-89DC-7A9CFBBCBAB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219C1A45-C8B0-48AE-B5A9-A1B40B43BB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F2910D68-E982-47F7-A53C-ABA0CB34F7A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C4B84BAD-BCB3-4BF2-8A3C-3391BF4AB65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522D8CE7-E27B-4BAE-962D-AAC0D66E48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042B4B5-2D6F-405A-A112-D5F96027E95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199F606E-DC72-4CAF-AFF2-58FA0121E6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C949CB30-1690-4B14-954A-4FA9637CEF5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84EE3B4E-AE37-4F27-B6AC-FF20B9BE333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798942D8-2074-4A7F-AD65-7564D8C3B7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D4324684-C1DE-4AF8-B17D-917AD23FE65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A4C18B6C-86CE-40F9-919C-9490AD3E309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72DB2464-DEE2-4EB2-9FB2-46768EE680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56E24DAD-4831-4565-ACE0-E7FDBC65424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ADB70D91-E74C-433F-9BCD-587B935611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E982042F-EEF5-49A7-87B3-43F9296995A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54806968-8087-4915-B489-2BE793DD2AC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937487D-58AA-4E9D-966F-85938FA868D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FDA6755A-0790-476D-86D7-F95215FADD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A951E2B3-F005-4EDC-B890-F93D63F1200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Rectangle 33">
              <a:extLst>
                <a:ext uri="{FF2B5EF4-FFF2-40B4-BE49-F238E27FC236}">
                  <a16:creationId xmlns:a16="http://schemas.microsoft.com/office/drawing/2014/main" id="{466F4EF3-7ED2-4EC7-8F76-4AD87CD1E5D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521BF1A3-D416-49F9-A1D2-4C7B3218B5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F6C16CF8-3F09-4C17-94A6-42BCABB669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B667C1A8-CDB1-4FD0-A3F6-0E035C7CAA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0B2B73AB-248E-49DB-8ED2-3FCB0A0D894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8411F083-5CD4-4569-BA08-059B5CA9A8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AF78C2C2-8584-4B3B-9AF8-E7FF368FA7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40934674-5C07-4146-B556-4A271D99684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D970276A-A310-41DB-B917-D7D3465667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EEEC747F-78C5-4212-8ACE-BB4B7D24804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821AE83F-022D-41AF-A219-992ACE1E005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EF049934-C636-4279-91F0-ED3121923EF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8588DF1D-2DD2-499F-9384-29C92277FA96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DF555F2B-5E3D-438F-89A8-EABA91A72D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006B22A5-B971-42EE-9141-E65B4EF26B5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3AA529FD-59E0-4B70-94C1-D0541A632D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ABAFA9C1-3649-4F7F-81D0-69DF79195AA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D3CCFACE-F8B9-45E4-8F31-797E1C677E3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D9F7B9DB-1C45-4CD5-A025-F49F84F12D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3E76F16C-AE46-486F-B365-837F8E2AD2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1B26D62F-5620-4D58-B99D-D4149B7D2DF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D7E1F06E-43A3-4960-A8A9-5B5FF2D1E50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67976099-4433-463C-A8CB-2B2E9522B2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48D4F79B-7C11-4960-8519-A1987A346D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701CA4FF-5ECD-40A8-8795-F72A2EF6F8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7593ABCC-9855-4EB5-9344-0FA5E1F20FA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4" descr="A group of people in a room&#10;&#10;Description generated with high confidence">
            <a:extLst>
              <a:ext uri="{FF2B5EF4-FFF2-40B4-BE49-F238E27FC236}">
                <a16:creationId xmlns:a16="http://schemas.microsoft.com/office/drawing/2014/main" id="{54B4CB2F-07DE-49C4-9996-EDD73C5310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856" r="-4" b="-4"/>
          <a:stretch/>
        </p:blipFill>
        <p:spPr>
          <a:xfrm>
            <a:off x="-4197" y="3427414"/>
            <a:ext cx="4576197" cy="3430587"/>
          </a:xfrm>
          <a:custGeom>
            <a:avLst/>
            <a:gdLst>
              <a:gd name="connsiteX0" fmla="*/ 0 w 6101597"/>
              <a:gd name="connsiteY0" fmla="*/ 0 h 3430587"/>
              <a:gd name="connsiteX1" fmla="*/ 6101597 w 6101597"/>
              <a:gd name="connsiteY1" fmla="*/ 0 h 3430587"/>
              <a:gd name="connsiteX2" fmla="*/ 6101597 w 6101597"/>
              <a:gd name="connsiteY2" fmla="*/ 3430587 h 3430587"/>
              <a:gd name="connsiteX3" fmla="*/ 0 w 6101597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7" name="Picture 6" descr="Picture7.jpg"/>
          <p:cNvPicPr>
            <a:picLocks noChangeAspect="1"/>
          </p:cNvPicPr>
          <p:nvPr/>
        </p:nvPicPr>
        <p:blipFill rotWithShape="1">
          <a:blip r:embed="rId6"/>
          <a:srcRect l="10196" r="5771" b="-1"/>
          <a:stretch/>
        </p:blipFill>
        <p:spPr>
          <a:xfrm>
            <a:off x="-4197" y="1"/>
            <a:ext cx="4576197" cy="3427413"/>
          </a:xfrm>
          <a:custGeom>
            <a:avLst/>
            <a:gdLst>
              <a:gd name="connsiteX0" fmla="*/ 0 w 6101597"/>
              <a:gd name="connsiteY0" fmla="*/ 0 h 3427413"/>
              <a:gd name="connsiteX1" fmla="*/ 6101597 w 6101597"/>
              <a:gd name="connsiteY1" fmla="*/ 0 h 3427413"/>
              <a:gd name="connsiteX2" fmla="*/ 6101597 w 6101597"/>
              <a:gd name="connsiteY2" fmla="*/ 3427413 h 3427413"/>
              <a:gd name="connsiteX3" fmla="*/ 0 w 6101597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B1ACDB1-A7EB-4159-B316-A230683B711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015" y="-464"/>
            <a:ext cx="1985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A825E81-DC4F-4A95-86BA-8FD9D638816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197" y="3427414"/>
            <a:ext cx="45761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286000" y="1444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en-IE">
                <a:latin typeface="Impact" pitchFamily="34" charset="0"/>
              </a:rPr>
            </a:br>
            <a:endParaRPr lang="en-IE">
              <a:latin typeface="Impac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014" y="618517"/>
            <a:ext cx="3310302" cy="536000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800" dirty="0"/>
              <a:t>As technology becomes more humanised are we becoming less humanised? </a:t>
            </a:r>
          </a:p>
        </p:txBody>
      </p:sp>
    </p:spTree>
    <p:extLst>
      <p:ext uri="{BB962C8B-B14F-4D97-AF65-F5344CB8AC3E}">
        <p14:creationId xmlns:p14="http://schemas.microsoft.com/office/powerpoint/2010/main" val="29845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34106153-7990-4956-BD26-A04A030064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2">
            <a:extLst>
              <a:ext uri="{FF2B5EF4-FFF2-40B4-BE49-F238E27FC236}">
                <a16:creationId xmlns:a16="http://schemas.microsoft.com/office/drawing/2014/main" id="{BDEA11A5-20BA-4650-A324-47C0465FF5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3747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866FCB64-0A37-46EB-8A9B-EC0C4C000A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8A162E18-5BEB-4E42-9B10-A1FDF6A0B8E8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7BB781C9-EC32-45FE-ACE7-C24F128C4C8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927C5647-36E8-4A20-86D4-47831D50CF9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Rectangle 8">
              <a:extLst>
                <a:ext uri="{FF2B5EF4-FFF2-40B4-BE49-F238E27FC236}">
                  <a16:creationId xmlns:a16="http://schemas.microsoft.com/office/drawing/2014/main" id="{62F2AF20-CBBE-4249-B9E2-D6B30191CF88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731C1229-F8A7-4B36-A52B-98A65EF869E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0">
              <a:extLst>
                <a:ext uri="{FF2B5EF4-FFF2-40B4-BE49-F238E27FC236}">
                  <a16:creationId xmlns:a16="http://schemas.microsoft.com/office/drawing/2014/main" id="{609AC686-2DBB-4D82-866C-9FF222BDDF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F899E6EB-BCDD-45D2-BF4B-9CA3A27984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BBD3AAC8-2330-4FAB-8E31-3D50AD954FE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6B54F723-A70A-4865-A560-7850498A1B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9B911CCD-C9A2-4DC8-A278-3C6FD76A76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D559B729-03FB-435D-89BF-AF57A801B37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D1C90213-0F60-4268-BE48-8221E616149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A7A6A293-A06F-48B8-865A-3F65287B85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8F6861B5-AAA4-4017-929E-1FD1CA106C8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D776D07C-2081-4DD3-A464-40F3CA41A3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BBC236D6-77E5-4B3C-92D7-D708B237DB5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8064714E-7ADE-4BD9-8981-34C135762CE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FD1F23F-B1EE-46F5-B460-924E54A70D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9699361A-3AFF-4826-B99C-0354EAB079A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B272F7B1-7BE2-4FC9-BB91-207EFD9E65F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5">
              <a:extLst>
                <a:ext uri="{FF2B5EF4-FFF2-40B4-BE49-F238E27FC236}">
                  <a16:creationId xmlns:a16="http://schemas.microsoft.com/office/drawing/2014/main" id="{CDE59C1F-AFD9-4DD5-B04A-9EB2AAED5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6">
              <a:extLst>
                <a:ext uri="{FF2B5EF4-FFF2-40B4-BE49-F238E27FC236}">
                  <a16:creationId xmlns:a16="http://schemas.microsoft.com/office/drawing/2014/main" id="{1551E418-6CD4-4320-8224-F084039C53E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1F27D4B1-EBD4-4BC9-AC2E-3AD616C847F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C42B8D84-898A-4F76-A0F2-5699ED72BCE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B440932E-7985-4BA6-9899-F22A644854C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0">
              <a:extLst>
                <a:ext uri="{FF2B5EF4-FFF2-40B4-BE49-F238E27FC236}">
                  <a16:creationId xmlns:a16="http://schemas.microsoft.com/office/drawing/2014/main" id="{4B8CE969-CA1A-48CB-8588-4146F41F339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138A4875-4593-4894-89D5-DFCFF0EEDA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32">
              <a:extLst>
                <a:ext uri="{FF2B5EF4-FFF2-40B4-BE49-F238E27FC236}">
                  <a16:creationId xmlns:a16="http://schemas.microsoft.com/office/drawing/2014/main" id="{F079F26B-58E4-494E-A8BA-3F054F1F3BB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33">
              <a:extLst>
                <a:ext uri="{FF2B5EF4-FFF2-40B4-BE49-F238E27FC236}">
                  <a16:creationId xmlns:a16="http://schemas.microsoft.com/office/drawing/2014/main" id="{04C9ECC5-BB4A-4417-B874-B75953F84FC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34">
              <a:extLst>
                <a:ext uri="{FF2B5EF4-FFF2-40B4-BE49-F238E27FC236}">
                  <a16:creationId xmlns:a16="http://schemas.microsoft.com/office/drawing/2014/main" id="{4CCCF285-B51D-4A2F-8384-830A391711B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5">
              <a:extLst>
                <a:ext uri="{FF2B5EF4-FFF2-40B4-BE49-F238E27FC236}">
                  <a16:creationId xmlns:a16="http://schemas.microsoft.com/office/drawing/2014/main" id="{BD6C6299-A09A-47DF-8A96-69D39FCA5A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6">
              <a:extLst>
                <a:ext uri="{FF2B5EF4-FFF2-40B4-BE49-F238E27FC236}">
                  <a16:creationId xmlns:a16="http://schemas.microsoft.com/office/drawing/2014/main" id="{EE60C4B9-C404-42CD-8E94-70D4DC16ABF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52BD4447-C1EB-4798-8764-AB93EA93033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50411559-C414-4F7C-BC6C-69F87BC9C7D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9">
              <a:extLst>
                <a:ext uri="{FF2B5EF4-FFF2-40B4-BE49-F238E27FC236}">
                  <a16:creationId xmlns:a16="http://schemas.microsoft.com/office/drawing/2014/main" id="{64737770-BB27-41C0-95CB-5290545086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0">
              <a:extLst>
                <a:ext uri="{FF2B5EF4-FFF2-40B4-BE49-F238E27FC236}">
                  <a16:creationId xmlns:a16="http://schemas.microsoft.com/office/drawing/2014/main" id="{28929FDB-16CF-4165-B32A-EB673EFB7CB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1">
              <a:extLst>
                <a:ext uri="{FF2B5EF4-FFF2-40B4-BE49-F238E27FC236}">
                  <a16:creationId xmlns:a16="http://schemas.microsoft.com/office/drawing/2014/main" id="{D8C82883-237C-4209-9545-E832FEE3A8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42">
              <a:extLst>
                <a:ext uri="{FF2B5EF4-FFF2-40B4-BE49-F238E27FC236}">
                  <a16:creationId xmlns:a16="http://schemas.microsoft.com/office/drawing/2014/main" id="{F1A52653-BD09-4D65-B05C-2AF4A6473A3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43">
              <a:extLst>
                <a:ext uri="{FF2B5EF4-FFF2-40B4-BE49-F238E27FC236}">
                  <a16:creationId xmlns:a16="http://schemas.microsoft.com/office/drawing/2014/main" id="{30724E80-2FD3-4E4A-A3EA-18A4C88863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4">
              <a:extLst>
                <a:ext uri="{FF2B5EF4-FFF2-40B4-BE49-F238E27FC236}">
                  <a16:creationId xmlns:a16="http://schemas.microsoft.com/office/drawing/2014/main" id="{F1B978C7-7BC5-4F73-8B02-66A3CF67CEA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Rectangle 45">
              <a:extLst>
                <a:ext uri="{FF2B5EF4-FFF2-40B4-BE49-F238E27FC236}">
                  <a16:creationId xmlns:a16="http://schemas.microsoft.com/office/drawing/2014/main" id="{799F0CED-DF8F-4350-A036-1981FBE5968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46">
              <a:extLst>
                <a:ext uri="{FF2B5EF4-FFF2-40B4-BE49-F238E27FC236}">
                  <a16:creationId xmlns:a16="http://schemas.microsoft.com/office/drawing/2014/main" id="{9F4DD366-0E86-4E99-9557-496E88B421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7">
              <a:extLst>
                <a:ext uri="{FF2B5EF4-FFF2-40B4-BE49-F238E27FC236}">
                  <a16:creationId xmlns:a16="http://schemas.microsoft.com/office/drawing/2014/main" id="{78BB3321-D5DC-4951-AB38-0C54E3D01D3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48">
              <a:extLst>
                <a:ext uri="{FF2B5EF4-FFF2-40B4-BE49-F238E27FC236}">
                  <a16:creationId xmlns:a16="http://schemas.microsoft.com/office/drawing/2014/main" id="{955E548C-7F86-45B2-A0D2-03EAC578D3D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9">
              <a:extLst>
                <a:ext uri="{FF2B5EF4-FFF2-40B4-BE49-F238E27FC236}">
                  <a16:creationId xmlns:a16="http://schemas.microsoft.com/office/drawing/2014/main" id="{0013F508-5E69-4911-AD93-4ABE3E7C568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50">
              <a:extLst>
                <a:ext uri="{FF2B5EF4-FFF2-40B4-BE49-F238E27FC236}">
                  <a16:creationId xmlns:a16="http://schemas.microsoft.com/office/drawing/2014/main" id="{A7F86768-93E0-4044-A62A-B11EB18FF27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51">
              <a:extLst>
                <a:ext uri="{FF2B5EF4-FFF2-40B4-BE49-F238E27FC236}">
                  <a16:creationId xmlns:a16="http://schemas.microsoft.com/office/drawing/2014/main" id="{BA32A7B4-1DB2-4E4A-B86E-D8DB97B696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52">
              <a:extLst>
                <a:ext uri="{FF2B5EF4-FFF2-40B4-BE49-F238E27FC236}">
                  <a16:creationId xmlns:a16="http://schemas.microsoft.com/office/drawing/2014/main" id="{AB250BD5-076C-4428-B6AF-E9EAE4F65E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3">
              <a:extLst>
                <a:ext uri="{FF2B5EF4-FFF2-40B4-BE49-F238E27FC236}">
                  <a16:creationId xmlns:a16="http://schemas.microsoft.com/office/drawing/2014/main" id="{027DA06A-045F-4711-9307-0508B6ACFA4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4">
              <a:extLst>
                <a:ext uri="{FF2B5EF4-FFF2-40B4-BE49-F238E27FC236}">
                  <a16:creationId xmlns:a16="http://schemas.microsoft.com/office/drawing/2014/main" id="{3EB0EDA8-385A-4B2B-97F0-5194F23EB5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5">
              <a:extLst>
                <a:ext uri="{FF2B5EF4-FFF2-40B4-BE49-F238E27FC236}">
                  <a16:creationId xmlns:a16="http://schemas.microsoft.com/office/drawing/2014/main" id="{D6FA258E-AF3F-47C9-9F4E-39ECFD7AC0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6">
              <a:extLst>
                <a:ext uri="{FF2B5EF4-FFF2-40B4-BE49-F238E27FC236}">
                  <a16:creationId xmlns:a16="http://schemas.microsoft.com/office/drawing/2014/main" id="{6E471E73-A9C0-4C68-BD8F-360F2ED7BD9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7">
              <a:extLst>
                <a:ext uri="{FF2B5EF4-FFF2-40B4-BE49-F238E27FC236}">
                  <a16:creationId xmlns:a16="http://schemas.microsoft.com/office/drawing/2014/main" id="{C78C3110-8153-4163-B809-0B0C0C9E5C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8">
              <a:extLst>
                <a:ext uri="{FF2B5EF4-FFF2-40B4-BE49-F238E27FC236}">
                  <a16:creationId xmlns:a16="http://schemas.microsoft.com/office/drawing/2014/main" id="{DBC57B9F-0B9B-4EDE-B3B3-7C5D5DB3992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145" name="Round Diagonal Corner Rectangle 6">
            <a:extLst>
              <a:ext uri="{FF2B5EF4-FFF2-40B4-BE49-F238E27FC236}">
                <a16:creationId xmlns:a16="http://schemas.microsoft.com/office/drawing/2014/main" id="{62B94F88-FD5B-4053-B143-DFF55CE443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808057"/>
            <a:ext cx="3964782" cy="5234394"/>
          </a:xfrm>
          <a:prstGeom prst="round2DiagRect">
            <a:avLst>
              <a:gd name="adj1" fmla="val 6185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ass, tree, text&#10;&#10;Description generated with very high confidence">
            <a:extLst>
              <a:ext uri="{FF2B5EF4-FFF2-40B4-BE49-F238E27FC236}">
                <a16:creationId xmlns:a16="http://schemas.microsoft.com/office/drawing/2014/main" id="{6159FB5A-DD14-45BF-92CE-4189955D6A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816047" y="1261017"/>
            <a:ext cx="3476687" cy="43284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EE1AB2-DB75-42D9-BB4C-C280F6E93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318" y="1113282"/>
            <a:ext cx="2801206" cy="3377756"/>
          </a:xfrm>
        </p:spPr>
        <p:txBody>
          <a:bodyPr>
            <a:normAutofit/>
          </a:bodyPr>
          <a:lstStyle/>
          <a:p>
            <a:r>
              <a:rPr lang="en-IE" sz="4100" dirty="0">
                <a:solidFill>
                  <a:srgbClr val="FFFFFF"/>
                </a:solidFill>
              </a:rPr>
              <a:t>There is no app for your lap</a:t>
            </a:r>
          </a:p>
        </p:txBody>
      </p:sp>
    </p:spTree>
    <p:extLst>
      <p:ext uri="{BB962C8B-B14F-4D97-AF65-F5344CB8AC3E}">
        <p14:creationId xmlns:p14="http://schemas.microsoft.com/office/powerpoint/2010/main" val="2868660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CB5CC6F-11C1-4C07-87C0-F043993E89E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FADA3C27-4EC6-4DCA-BB85-C75BAAE828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id="{2D8216BF-F79F-406D-A3B4-46744068AC43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6C16BE5-8A9A-432D-8A61-230FA03816D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86333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2E852AB2-2672-41DF-9CF6-FCDEF1805EF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90283F1A-A49E-441D-BDF5-35B8BEE426A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B0BC41A4-F3F1-4CD4-B266-D9DAA21710B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Rectangle 8">
              <a:extLst>
                <a:ext uri="{FF2B5EF4-FFF2-40B4-BE49-F238E27FC236}">
                  <a16:creationId xmlns:a16="http://schemas.microsoft.com/office/drawing/2014/main" id="{6E29DA39-130F-41A1-A21E-4FB453948A9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39995AD4-F8DE-4CEB-B958-1DBF7EAC296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D1F7DCE1-6887-4FE0-A7D7-3652030CFA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4E46B0E1-9543-441D-AD1D-1308AF88CAD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E8C112C9-8D48-4612-AE0B-CF59EC7432C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2D16C38C-4A3B-4060-9A3B-C47DD6DE7C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0A9B4CAA-8439-44B3-B738-2123169FAA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8C6EF933-69B7-48C8-9337-4E0DEF6E755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B428AEFA-3C03-48AA-AEA5-8E3F58904C0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041D2508-FE53-47C0-887F-38BD1FB73C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2C0392BD-D896-4A41-B18B-1389FE1F000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B3272EA3-C600-441C-BFC9-ACFF90CD45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D8731AA3-BC2D-408B-9D72-C804B8B9EDD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BE934A31-790A-459C-A997-670583ADCC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241F679B-BBF0-49DA-A9F3-D623BA7523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0BDC4BE0-E1FF-48B5-A064-70F561454E9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245FC7BA-96DB-41CB-B43A-8EEE482C317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3BBD03A9-646B-40EE-9A27-15297EC936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D738FC2-47B4-4BC9-B109-05C56DC00D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148BE0A7-2537-452C-BA13-B78D302CBF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CF6A9D45-D849-4BF5-BBA0-D7BE29B8841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13F44E41-B5E8-472D-80F2-4539AD3D4CC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CE052494-AAF2-4C3C-A072-317B7F98737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90345C3D-13FE-4815-9563-58A52B457B8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37908D29-2BB3-4D6C-92DB-864F630573A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Rectangle 33">
              <a:extLst>
                <a:ext uri="{FF2B5EF4-FFF2-40B4-BE49-F238E27FC236}">
                  <a16:creationId xmlns:a16="http://schemas.microsoft.com/office/drawing/2014/main" id="{174B5792-73C4-4FBF-BAD9-F9A5BBC5916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D4741BB8-0638-4A06-85A7-69FE81BC445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FBDB982D-6E9A-426E-86B1-69031E1040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400B8260-9575-48DB-9175-B1C8530241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52FB1DD3-BAEC-4974-89F5-36B69594591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E51161AB-FDC1-4703-9C29-C410366B99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DE6123AD-33B5-429C-B8F7-DB1A8FDABF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8C454A1D-B20A-4994-8C14-EE5DD3B9939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CFA7BB74-790B-45D7-B94B-DD4D83ED81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19BBC3FC-0052-4BDB-8D6A-421E07EE263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42A3E4B3-707A-4D0A-BEED-61A77E9608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089BBE83-D985-45E9-B442-1326F6FBA58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FE1B194F-F703-4020-92ED-DBDB5C2344C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D7A22662-B7AF-4857-AD78-716690A268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62C16BE5-0C4B-48FC-ABA4-36A8F2DFE1F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C2327DB7-B7F2-4829-909E-A03D622522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167918EB-9EB1-413F-8C39-F018CCDCCD8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B971E245-631A-4364-A177-C1D1B6B4D33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1D4C1872-66E3-45EB-BDE7-26C02A1763E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D2BC0771-493C-4FEF-958F-859C539243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E339169B-1EE1-4E4F-BA0C-BD3AD57FD7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BBC80538-8C59-46A3-B187-66C9A6D3F2D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C5F9090C-11D8-4272-815D-11B1911DA3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A361F786-6FA9-4EAD-81EF-BF4734D4663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63B2A436-CEC8-477C-ACDD-6E5D2ABBC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7FAE92CD-EBFF-4DB4-9F5D-00D33E902E4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" name="Picture 7" descr="A person looking at the camera&#10;&#10;Description generated with high confidence">
            <a:extLst>
              <a:ext uri="{FF2B5EF4-FFF2-40B4-BE49-F238E27FC236}">
                <a16:creationId xmlns:a16="http://schemas.microsoft.com/office/drawing/2014/main" id="{91B36234-0F78-4926-9C72-6AD34F32D0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-1" b="-1"/>
          <a:stretch/>
        </p:blipFill>
        <p:spPr>
          <a:xfrm>
            <a:off x="-4197" y="3427414"/>
            <a:ext cx="3476686" cy="3430587"/>
          </a:xfrm>
          <a:custGeom>
            <a:avLst/>
            <a:gdLst>
              <a:gd name="connsiteX0" fmla="*/ 0 w 4635583"/>
              <a:gd name="connsiteY0" fmla="*/ 0 h 3430587"/>
              <a:gd name="connsiteX1" fmla="*/ 4635583 w 4635583"/>
              <a:gd name="connsiteY1" fmla="*/ 0 h 3430587"/>
              <a:gd name="connsiteX2" fmla="*/ 4635583 w 4635583"/>
              <a:gd name="connsiteY2" fmla="*/ 3430587 h 3430587"/>
              <a:gd name="connsiteX3" fmla="*/ 0 w 4635583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5" name="Picture 4" descr="A picture containing person, indoor, wall, sitting&#10;&#10;Description generated with very high confidence">
            <a:extLst>
              <a:ext uri="{FF2B5EF4-FFF2-40B4-BE49-F238E27FC236}">
                <a16:creationId xmlns:a16="http://schemas.microsoft.com/office/drawing/2014/main" id="{A6749E77-0B80-4567-A5EC-32F97E13EF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8" r="14315"/>
          <a:stretch/>
        </p:blipFill>
        <p:spPr>
          <a:xfrm>
            <a:off x="-4197" y="1"/>
            <a:ext cx="3476686" cy="3427413"/>
          </a:xfrm>
          <a:custGeom>
            <a:avLst/>
            <a:gdLst>
              <a:gd name="connsiteX0" fmla="*/ 0 w 4635583"/>
              <a:gd name="connsiteY0" fmla="*/ 0 h 3427413"/>
              <a:gd name="connsiteX1" fmla="*/ 4635583 w 4635583"/>
              <a:gd name="connsiteY1" fmla="*/ 0 h 3427413"/>
              <a:gd name="connsiteX2" fmla="*/ 4635583 w 4635583"/>
              <a:gd name="connsiteY2" fmla="*/ 3427413 h 3427413"/>
              <a:gd name="connsiteX3" fmla="*/ 0 w 4635583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104AA93-67FD-43AC-92F9-5840A89E43A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4362" y="-464"/>
            <a:ext cx="1984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5AE1CAD-A877-4C0B-91F7-CA9C684C945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64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197" y="3427414"/>
            <a:ext cx="3476686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286000" y="19970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en-IE">
                <a:latin typeface="Impact" pitchFamily="34" charset="0"/>
              </a:rPr>
            </a:br>
            <a:br>
              <a:rPr lang="en-IE">
                <a:latin typeface="Impact" pitchFamily="34" charset="0"/>
              </a:rPr>
            </a:br>
            <a:endParaRPr lang="en-IE">
              <a:latin typeface="Impac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406" y="618518"/>
            <a:ext cx="4408257" cy="147857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3300"/>
              <a:t>The impact of an 'On Demand'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406" y="2249487"/>
            <a:ext cx="4408258" cy="3541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en-IE" sz="20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000"/>
              <a:t>Sold an idea of ‘On Demand’ happiness</a:t>
            </a:r>
            <a:br>
              <a:rPr lang="en-IE" sz="2000"/>
            </a:br>
            <a:endParaRPr lang="en-IE" sz="20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000"/>
              <a:t>No expectation of delaying gratification</a:t>
            </a:r>
            <a:br>
              <a:rPr lang="en-IE" sz="2000"/>
            </a:br>
            <a:endParaRPr lang="en-IE" sz="20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000"/>
              <a:t>No 'Learning to wait'</a:t>
            </a:r>
            <a:br>
              <a:rPr lang="en-IE" sz="2000"/>
            </a:br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191142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CB5CC6F-11C1-4C07-87C0-F043993E89E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FADA3C27-4EC6-4DCA-BB85-C75BAAE828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id="{2D8216BF-F79F-406D-A3B4-46744068AC43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6C16BE5-8A9A-432D-8A61-230FA03816D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86333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2E852AB2-2672-41DF-9CF6-FCDEF1805EF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90283F1A-A49E-441D-BDF5-35B8BEE426A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B0BC41A4-F3F1-4CD4-B266-D9DAA21710B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Rectangle 8">
              <a:extLst>
                <a:ext uri="{FF2B5EF4-FFF2-40B4-BE49-F238E27FC236}">
                  <a16:creationId xmlns:a16="http://schemas.microsoft.com/office/drawing/2014/main" id="{6E29DA39-130F-41A1-A21E-4FB453948A9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39995AD4-F8DE-4CEB-B958-1DBF7EAC296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D1F7DCE1-6887-4FE0-A7D7-3652030CFA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4E46B0E1-9543-441D-AD1D-1308AF88CAD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E8C112C9-8D48-4612-AE0B-CF59EC7432C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2D16C38C-4A3B-4060-9A3B-C47DD6DE7C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0A9B4CAA-8439-44B3-B738-2123169FAA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8C6EF933-69B7-48C8-9337-4E0DEF6E755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B428AEFA-3C03-48AA-AEA5-8E3F58904C0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041D2508-FE53-47C0-887F-38BD1FB73C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2C0392BD-D896-4A41-B18B-1389FE1F000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B3272EA3-C600-441C-BFC9-ACFF90CD45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D8731AA3-BC2D-408B-9D72-C804B8B9EDD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BE934A31-790A-459C-A997-670583ADCC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241F679B-BBF0-49DA-A9F3-D623BA7523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0BDC4BE0-E1FF-48B5-A064-70F561454E9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245FC7BA-96DB-41CB-B43A-8EEE482C317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3BBD03A9-646B-40EE-9A27-15297EC936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D738FC2-47B4-4BC9-B109-05C56DC00D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148BE0A7-2537-452C-BA13-B78D302CBF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CF6A9D45-D849-4BF5-BBA0-D7BE29B8841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13F44E41-B5E8-472D-80F2-4539AD3D4CC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CE052494-AAF2-4C3C-A072-317B7F98737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90345C3D-13FE-4815-9563-58A52B457B8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37908D29-2BB3-4D6C-92DB-864F630573A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Rectangle 33">
              <a:extLst>
                <a:ext uri="{FF2B5EF4-FFF2-40B4-BE49-F238E27FC236}">
                  <a16:creationId xmlns:a16="http://schemas.microsoft.com/office/drawing/2014/main" id="{174B5792-73C4-4FBF-BAD9-F9A5BBC5916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D4741BB8-0638-4A06-85A7-69FE81BC445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FBDB982D-6E9A-426E-86B1-69031E1040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400B8260-9575-48DB-9175-B1C8530241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52FB1DD3-BAEC-4974-89F5-36B69594591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E51161AB-FDC1-4703-9C29-C410366B99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DE6123AD-33B5-429C-B8F7-DB1A8FDABF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8C454A1D-B20A-4994-8C14-EE5DD3B9939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CFA7BB74-790B-45D7-B94B-DD4D83ED81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19BBC3FC-0052-4BDB-8D6A-421E07EE263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42A3E4B3-707A-4D0A-BEED-61A77E9608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089BBE83-D985-45E9-B442-1326F6FBA58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FE1B194F-F703-4020-92ED-DBDB5C2344C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D7A22662-B7AF-4857-AD78-716690A268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62C16BE5-0C4B-48FC-ABA4-36A8F2DFE1F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C2327DB7-B7F2-4829-909E-A03D622522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167918EB-9EB1-413F-8C39-F018CCDCCD8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B971E245-631A-4364-A177-C1D1B6B4D33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1D4C1872-66E3-45EB-BDE7-26C02A1763E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D2BC0771-493C-4FEF-958F-859C539243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E339169B-1EE1-4E4F-BA0C-BD3AD57FD7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BBC80538-8C59-46A3-B187-66C9A6D3F2D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C5F9090C-11D8-4272-815D-11B1911DA3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A361F786-6FA9-4EAD-81EF-BF4734D4663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63B2A436-CEC8-477C-ACDD-6E5D2ABBC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7FAE92CD-EBFF-4DB4-9F5D-00D33E902E4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" name="Picture 8" descr="Picture18.jpg"/>
          <p:cNvPicPr>
            <a:picLocks noChangeAspect="1"/>
          </p:cNvPicPr>
          <p:nvPr/>
        </p:nvPicPr>
        <p:blipFill rotWithShape="1">
          <a:blip r:embed="rId4"/>
          <a:srcRect t="9560" r="2" b="26758"/>
          <a:stretch/>
        </p:blipFill>
        <p:spPr>
          <a:xfrm>
            <a:off x="-4197" y="3427414"/>
            <a:ext cx="3476686" cy="3430587"/>
          </a:xfrm>
          <a:custGeom>
            <a:avLst/>
            <a:gdLst>
              <a:gd name="connsiteX0" fmla="*/ 0 w 4635583"/>
              <a:gd name="connsiteY0" fmla="*/ 0 h 3430587"/>
              <a:gd name="connsiteX1" fmla="*/ 4635583 w 4635583"/>
              <a:gd name="connsiteY1" fmla="*/ 0 h 3430587"/>
              <a:gd name="connsiteX2" fmla="*/ 4635583 w 4635583"/>
              <a:gd name="connsiteY2" fmla="*/ 3430587 h 3430587"/>
              <a:gd name="connsiteX3" fmla="*/ 0 w 4635583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8" name="Picture 7" descr="Picture17.jpg"/>
          <p:cNvPicPr>
            <a:picLocks noChangeAspect="1"/>
          </p:cNvPicPr>
          <p:nvPr/>
        </p:nvPicPr>
        <p:blipFill rotWithShape="1">
          <a:blip r:embed="rId5"/>
          <a:srcRect l="965" r="31131" b="1"/>
          <a:stretch/>
        </p:blipFill>
        <p:spPr>
          <a:xfrm>
            <a:off x="-4197" y="1"/>
            <a:ext cx="3476686" cy="3427413"/>
          </a:xfrm>
          <a:custGeom>
            <a:avLst/>
            <a:gdLst>
              <a:gd name="connsiteX0" fmla="*/ 0 w 4635583"/>
              <a:gd name="connsiteY0" fmla="*/ 0 h 3427413"/>
              <a:gd name="connsiteX1" fmla="*/ 4635583 w 4635583"/>
              <a:gd name="connsiteY1" fmla="*/ 0 h 3427413"/>
              <a:gd name="connsiteX2" fmla="*/ 4635583 w 4635583"/>
              <a:gd name="connsiteY2" fmla="*/ 3427413 h 3427413"/>
              <a:gd name="connsiteX3" fmla="*/ 0 w 4635583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104AA93-67FD-43AC-92F9-5840A89E43A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4362" y="-464"/>
            <a:ext cx="1984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5AE1CAD-A877-4C0B-91F7-CA9C684C945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64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197" y="3427414"/>
            <a:ext cx="3476686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286000" y="1997075"/>
            <a:ext cx="4572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en-IE">
                <a:latin typeface="Impact" pitchFamily="34" charset="0"/>
              </a:rPr>
            </a:br>
            <a:br>
              <a:rPr lang="en-IE">
                <a:latin typeface="Impact" pitchFamily="34" charset="0"/>
              </a:rPr>
            </a:br>
            <a:br>
              <a:rPr lang="en-IE">
                <a:latin typeface="Impact" pitchFamily="34" charset="0"/>
              </a:rPr>
            </a:br>
            <a:endParaRPr lang="en-IE">
              <a:latin typeface="Impac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406" y="618518"/>
            <a:ext cx="4408257" cy="147857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3300"/>
              <a:t>Regulation an issue of adolescence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406" y="2249487"/>
            <a:ext cx="4408258" cy="3541714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/>
              <a:t>FOMO</a:t>
            </a:r>
            <a:br>
              <a:rPr lang="en-IE" sz="1500"/>
            </a:br>
            <a:endParaRPr lang="en-IE" sz="15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5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/>
              <a:t>Sexualisation</a:t>
            </a:r>
            <a:br>
              <a:rPr lang="en-IE" sz="1500"/>
            </a:br>
            <a:endParaRPr lang="en-IE" sz="15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5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/>
              <a:t>Cyber-bullying</a:t>
            </a:r>
            <a:br>
              <a:rPr lang="en-IE" sz="1500"/>
            </a:br>
            <a:endParaRPr lang="en-IE" sz="15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5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/>
              <a:t>Viral scandals</a:t>
            </a:r>
          </a:p>
        </p:txBody>
      </p:sp>
    </p:spTree>
    <p:extLst>
      <p:ext uri="{BB962C8B-B14F-4D97-AF65-F5344CB8AC3E}">
        <p14:creationId xmlns:p14="http://schemas.microsoft.com/office/powerpoint/2010/main" val="354949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9">
            <a:extLst>
              <a:ext uri="{FF2B5EF4-FFF2-40B4-BE49-F238E27FC236}">
                <a16:creationId xmlns:a16="http://schemas.microsoft.com/office/drawing/2014/main" id="{A3D1FEF8-5149-4AC1-8D77-B256637FB7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212" y="808057"/>
            <a:ext cx="3964782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EE1DD2-7140-4B2E-BF90-39A059A3F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98161" y="1147146"/>
            <a:ext cx="2358846" cy="2201590"/>
          </a:xfrm>
          <a:prstGeom prst="rect">
            <a:avLst/>
          </a:prstGeom>
        </p:spPr>
      </p:pic>
      <p:pic>
        <p:nvPicPr>
          <p:cNvPr id="12" name="Content Placeholder 4" descr="A close up of a sign&#10;&#10;Description generated with high confidence">
            <a:extLst>
              <a:ext uri="{FF2B5EF4-FFF2-40B4-BE49-F238E27FC236}">
                <a16:creationId xmlns:a16="http://schemas.microsoft.com/office/drawing/2014/main" id="{1CA09F02-006D-4539-9D25-1B71894B9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9241" y="3527658"/>
            <a:ext cx="3476687" cy="2172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D25D24-F737-4D09-9082-5D485F4B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67" y="618518"/>
            <a:ext cx="3560316" cy="5403514"/>
          </a:xfrm>
        </p:spPr>
        <p:txBody>
          <a:bodyPr>
            <a:normAutofit/>
          </a:bodyPr>
          <a:lstStyle/>
          <a:p>
            <a:r>
              <a:rPr lang="en-IE" dirty="0"/>
              <a:t>All you can eat Data </a:t>
            </a:r>
            <a:br>
              <a:rPr lang="en-IE" dirty="0"/>
            </a:br>
            <a:br>
              <a:rPr lang="en-IE" dirty="0"/>
            </a:br>
            <a:r>
              <a:rPr lang="en-IE" dirty="0"/>
              <a:t>Binge Watch</a:t>
            </a: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927467" y="2249487"/>
            <a:ext cx="3560316" cy="3541714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52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50C065C3-0FE3-4452-B765-CB05BBB2A9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9795E515-5F57-431F-9A0D-3A0419DF757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4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3315" name="Picture 1" descr="A person wearing glasses&#10;&#10;Description generated with high confidence"/>
          <p:cNvPicPr>
            <a:picLocks noChangeAspect="1"/>
          </p:cNvPicPr>
          <p:nvPr/>
        </p:nvPicPr>
        <p:blipFill rotWithShape="1">
          <a:blip r:embed="rId4"/>
          <a:srcRect l="19578" r="30851"/>
          <a:stretch/>
        </p:blipFill>
        <p:spPr bwMode="auto">
          <a:xfrm>
            <a:off x="989627" y="1527175"/>
            <a:ext cx="2644221" cy="354965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8751" y="1215496"/>
            <a:ext cx="402589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/>
              <a:t>Increase in expectation equals an increase in demand and perhaps an increase in unhappiness</a:t>
            </a:r>
            <a:br>
              <a:rPr lang="en-US" sz="2700"/>
            </a:b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65593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50" y="-14287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6" y="0"/>
            <a:ext cx="915604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E035BE-9FF4-43D3-BC25-CF582D7FF85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85ECEC0-FF5D-4348-92C7-1EA7C61E770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71DA653-83CA-479F-958D-92C1C33C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9" y="1082673"/>
            <a:ext cx="2152062" cy="4708528"/>
          </a:xfrm>
        </p:spPr>
        <p:txBody>
          <a:bodyPr>
            <a:normAutofit/>
          </a:bodyPr>
          <a:lstStyle/>
          <a:p>
            <a:pPr algn="r"/>
            <a:r>
              <a:rPr lang="en-IE" sz="3500" dirty="0"/>
              <a:t>How to be a parent in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A820-51D7-41E9-A1F9-5BF16ECBD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2" y="1082673"/>
            <a:ext cx="4313428" cy="4708528"/>
          </a:xfrm>
        </p:spPr>
        <p:txBody>
          <a:bodyPr anchor="ctr">
            <a:normAutofit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en-IE" sz="1200" dirty="0"/>
              <a:t>Make sure your child’s </a:t>
            </a:r>
          </a:p>
          <a:p>
            <a:pPr marL="114300" indent="0">
              <a:lnSpc>
                <a:spcPct val="110000"/>
              </a:lnSpc>
              <a:buNone/>
            </a:pPr>
            <a:endParaRPr lang="en-IE" sz="1200" dirty="0"/>
          </a:p>
          <a:p>
            <a:pPr>
              <a:lnSpc>
                <a:spcPct val="110000"/>
              </a:lnSpc>
            </a:pPr>
            <a:r>
              <a:rPr lang="en-IE" sz="1200" dirty="0"/>
              <a:t>Academic, social, psychological, spiritual and nutritional needs are met,</a:t>
            </a:r>
          </a:p>
          <a:p>
            <a:pPr>
              <a:lnSpc>
                <a:spcPct val="110000"/>
              </a:lnSpc>
            </a:pPr>
            <a:endParaRPr lang="en-IE" sz="1200" dirty="0"/>
          </a:p>
          <a:p>
            <a:pPr>
              <a:lnSpc>
                <a:spcPct val="110000"/>
              </a:lnSpc>
            </a:pPr>
            <a:r>
              <a:rPr lang="en-IE" sz="1200" dirty="0"/>
              <a:t>Ensuring you don’t over-stimulate, under-stimulate or helicopter them,</a:t>
            </a:r>
          </a:p>
          <a:p>
            <a:pPr>
              <a:lnSpc>
                <a:spcPct val="110000"/>
              </a:lnSpc>
            </a:pPr>
            <a:endParaRPr lang="en-IE" sz="1200" dirty="0"/>
          </a:p>
          <a:p>
            <a:pPr>
              <a:lnSpc>
                <a:spcPct val="110000"/>
              </a:lnSpc>
            </a:pPr>
            <a:r>
              <a:rPr lang="en-IE" sz="1200" dirty="0"/>
              <a:t>Provide a screen-free, processed food free, negative-energy free, body positive, socially conscious environment that nurtures but fosters independence, is gentle but not over-permissive </a:t>
            </a:r>
          </a:p>
          <a:p>
            <a:pPr>
              <a:lnSpc>
                <a:spcPct val="110000"/>
              </a:lnSpc>
            </a:pPr>
            <a:endParaRPr lang="en-IE" sz="1200" dirty="0"/>
          </a:p>
          <a:p>
            <a:pPr>
              <a:lnSpc>
                <a:spcPct val="110000"/>
              </a:lnSpc>
            </a:pPr>
            <a:r>
              <a:rPr lang="en-IE" sz="1200" dirty="0"/>
              <a:t>In a two-storey home, with a back garden and 1.5 siblings, spaced evenly apart…..</a:t>
            </a:r>
          </a:p>
          <a:p>
            <a:pPr>
              <a:lnSpc>
                <a:spcPct val="110000"/>
              </a:lnSpc>
            </a:pPr>
            <a:endParaRPr lang="en-IE" sz="1200" dirty="0"/>
          </a:p>
          <a:p>
            <a:pPr>
              <a:lnSpc>
                <a:spcPct val="110000"/>
              </a:lnSpc>
            </a:pPr>
            <a:r>
              <a:rPr lang="en-IE" sz="1200" dirty="0"/>
              <a:t>Not forgetting the coconut oil….</a:t>
            </a:r>
          </a:p>
          <a:p>
            <a:pPr marL="114300" indent="0">
              <a:lnSpc>
                <a:spcPct val="110000"/>
              </a:lnSpc>
              <a:buNone/>
            </a:pPr>
            <a:endParaRPr lang="en-IE" sz="1200" dirty="0"/>
          </a:p>
          <a:p>
            <a:pPr marL="114300" indent="0">
              <a:lnSpc>
                <a:spcPct val="110000"/>
              </a:lnSpc>
              <a:buNone/>
            </a:pP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33896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50" y="-14287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6" y="0"/>
            <a:ext cx="915604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E035BE-9FF4-43D3-BC25-CF582D7FF85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85ECEC0-FF5D-4348-92C7-1EA7C61E770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8429DF-3685-4F94-9102-538B85EE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9" y="1082673"/>
            <a:ext cx="2152062" cy="4708528"/>
          </a:xfrm>
        </p:spPr>
        <p:txBody>
          <a:bodyPr>
            <a:normAutofit/>
          </a:bodyPr>
          <a:lstStyle/>
          <a:p>
            <a:pPr algn="r"/>
            <a:r>
              <a:rPr lang="en-IE" sz="3000"/>
              <a:t>The unspoken tech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E598F-C184-4C4B-B32D-B1142B55C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1044141"/>
            <a:ext cx="4313428" cy="4708528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IE" sz="1800" dirty="0"/>
              <a:t>If we get past the distraction of technology, the impact on obesity, social communication and predatory risks, there are other risks to identity.</a:t>
            </a:r>
          </a:p>
          <a:p>
            <a:pPr>
              <a:lnSpc>
                <a:spcPct val="110000"/>
              </a:lnSpc>
            </a:pPr>
            <a:r>
              <a:rPr lang="en-IE" sz="1800" dirty="0"/>
              <a:t>The arms race for attention</a:t>
            </a:r>
          </a:p>
          <a:p>
            <a:pPr>
              <a:lnSpc>
                <a:spcPct val="110000"/>
              </a:lnSpc>
            </a:pPr>
            <a:r>
              <a:rPr lang="en-IE" sz="1800" dirty="0"/>
              <a:t>Google and Apple are town planners of a global village</a:t>
            </a:r>
          </a:p>
          <a:p>
            <a:pPr>
              <a:lnSpc>
                <a:spcPct val="110000"/>
              </a:lnSpc>
            </a:pPr>
            <a:r>
              <a:rPr lang="en-IE" sz="1800" dirty="0"/>
              <a:t>No ethical obligations</a:t>
            </a:r>
          </a:p>
          <a:p>
            <a:pPr>
              <a:lnSpc>
                <a:spcPct val="110000"/>
              </a:lnSpc>
            </a:pPr>
            <a:r>
              <a:rPr lang="en-IE" sz="1800" dirty="0"/>
              <a:t>Providing users with what we desire not what we need </a:t>
            </a:r>
          </a:p>
          <a:p>
            <a:pPr>
              <a:lnSpc>
                <a:spcPct val="110000"/>
              </a:lnSpc>
            </a:pPr>
            <a:r>
              <a:rPr lang="en-IE" sz="1800" dirty="0"/>
              <a:t>These structures influence our time, our choice architecture and our exposure to truth…</a:t>
            </a:r>
          </a:p>
        </p:txBody>
      </p:sp>
    </p:spTree>
    <p:extLst>
      <p:ext uri="{BB962C8B-B14F-4D97-AF65-F5344CB8AC3E}">
        <p14:creationId xmlns:p14="http://schemas.microsoft.com/office/powerpoint/2010/main" val="1681989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9AE4726C-1831-4FE3-9A11-227F0DC2F0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Picture16.png"/>
          <p:cNvPicPr>
            <a:picLocks noChangeAspect="1"/>
          </p:cNvPicPr>
          <p:nvPr/>
        </p:nvPicPr>
        <p:blipFill rotWithShape="1">
          <a:blip r:embed="rId4"/>
          <a:srcRect l="14539" r="19148" b="1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E916825F-759B-4F1A-BA80-AF7137691EC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286000" y="2413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en-IE">
                <a:latin typeface="Impact" pitchFamily="34" charset="0"/>
              </a:rPr>
            </a:br>
            <a:br>
              <a:rPr lang="en-IE">
                <a:latin typeface="Impact" pitchFamily="34" charset="0"/>
              </a:rPr>
            </a:br>
            <a:endParaRPr lang="en-IE">
              <a:latin typeface="Impac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/>
              <a:t>The Internet like a city....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/>
              <a:t>Prohibition not the answer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5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/>
              <a:t>Rapunzel Parenting</a:t>
            </a:r>
            <a:br>
              <a:rPr lang="en-IE" sz="1500"/>
            </a:br>
            <a:endParaRPr lang="en-IE" sz="15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5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/>
              <a:t>Regulation is the issue</a:t>
            </a:r>
            <a:br>
              <a:rPr lang="en-IE" sz="1500"/>
            </a:br>
            <a:endParaRPr lang="en-IE" sz="15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5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500"/>
              <a:t>Need to develop internal regulation which is a lot to ask</a:t>
            </a:r>
          </a:p>
        </p:txBody>
      </p:sp>
    </p:spTree>
    <p:extLst>
      <p:ext uri="{BB962C8B-B14F-4D97-AF65-F5344CB8AC3E}">
        <p14:creationId xmlns:p14="http://schemas.microsoft.com/office/powerpoint/2010/main" val="1847293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4345-D516-4FDF-9B1B-E73ED4E0CD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The Anti-Boredom Device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6CF61-D0D3-4475-B285-1B864DA8D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the removal of reflection</a:t>
            </a:r>
          </a:p>
          <a:p>
            <a:endParaRPr lang="en-IE" dirty="0"/>
          </a:p>
          <a:p>
            <a:r>
              <a:rPr lang="en-IE" dirty="0"/>
              <a:t>How do we get to know ourselves if we are not given an opportunity?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2032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19AFBE53-1417-406B-8083-DBE0DA72F2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B9EE4F0-B261-4AB0-BEE3-AA9DD198FC4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F925D43-1A26-4401-9967-957CF17807B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0" name="Rectangle 69">
              <a:extLst>
                <a:ext uri="{FF2B5EF4-FFF2-40B4-BE49-F238E27FC236}">
                  <a16:creationId xmlns:a16="http://schemas.microsoft.com/office/drawing/2014/main" id="{D7381839-AD4A-4AD6-9151-40EC280368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id="{CC8440AD-A752-44C6-AE12-32A5432809CA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768A44-4416-431A-A418-7429ABF3176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76257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F334CA87-B7CA-4DA4-900A-46A94C72B3AC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B3D1E13-A90F-40C5-955D-246DC128777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33F0F3FA-FA7C-4BAC-A31E-18C79C7CAC4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BD14A654-8640-4C98-9942-AAB13348803B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35340912-F653-4FC5-BD02-D0DAB0D5329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7463541A-103D-4BE7-A04E-23E53C67B91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3D48CCE6-5FCF-434B-882C-BA826EED18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1E324076-DF02-442D-92F9-F93FDFDFA2B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51FB68D0-EE15-4102-8A18-991047699B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32388E6F-EAFE-4256-89BA-03BAA28A21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A189F581-26DC-40D0-88E1-3C18E2E42B4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3823808-733C-4840-B6F1-0D6CF183CA5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E631C533-F33D-48CE-9D7F-F7FA0DDAD6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4BEF6205-2DFC-4DC0-86D0-498C167F08B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BB453FE1-F95C-4479-9EDD-4DE1C75ED8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0A26A519-7D63-4289-8E8F-95548372DB6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CF7C5266-F6D0-4AD6-8ACA-4BEE4664B68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7B90DD27-B2B4-4D41-853C-9B1D0EA883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CA27F5E-B11F-4F39-9789-C60DBEEAED6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16CCC211-ABBA-4A99-800B-DF9FC6FE8E4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A4C2B3C7-D389-406E-920D-CB777BC221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D85ED0E3-AEA4-4E3B-BAFE-18CB38DB9FB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32E42A09-0582-442C-A890-C92FDB00FA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4F914574-87E5-45A7-98F9-0AC8F5C4AC5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BA7B0FB7-B65A-4B89-AAD5-69C962B795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71842D90-0957-4AB4-AD62-4C7C6DA04CB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68B894F0-01AF-4201-BCA1-1F642676AC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F4232CD6-45E2-4BCE-A8AC-A73069FF37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33">
              <a:extLst>
                <a:ext uri="{FF2B5EF4-FFF2-40B4-BE49-F238E27FC236}">
                  <a16:creationId xmlns:a16="http://schemas.microsoft.com/office/drawing/2014/main" id="{0139A38F-5D1E-49BA-95FD-8898B0B9D146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C0647174-BD1D-4E4B-A33A-05A21E4C1D7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45F81DA5-3162-45EA-9680-9D37B9F803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16B4EBBC-3FD2-4E6C-A1FD-F84B6240A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D3D7A2F0-3AFC-4DA2-9B87-2D7B436ADE2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238621F0-899A-40D6-8BAE-CBA7D608019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C9856426-BE60-4A4D-A005-973EAC494C5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3D3B76E6-84F2-4B8B-8AAA-B4A32B11916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BD602E9B-4F22-461C-A5C4-D453F35492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B8B2C39C-3571-4C27-A76D-882FAB8E9F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7574E07C-0C24-47D6-A150-17CF89B4F8D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36C469D2-9DA9-4728-AF1E-ABBA8FABF47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Rectangle 45">
              <a:extLst>
                <a:ext uri="{FF2B5EF4-FFF2-40B4-BE49-F238E27FC236}">
                  <a16:creationId xmlns:a16="http://schemas.microsoft.com/office/drawing/2014/main" id="{1EE9E2A3-C170-4645-AED9-25EE2843287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1433F4CC-DB9C-4B1B-8F23-E172731386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9D4EFA09-5EB9-4AF3-828F-D102CF1593C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C624583E-13AD-40BC-8F4B-6DDDFB9ECB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CEB58DF5-93A6-4283-B9C8-76ECF95F26D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024AE02F-0D1C-4820-A86D-AE6E7F3C01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3241B0FE-3D39-47E0-8673-430855284C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6BD4E0F7-C8E7-42E4-BD19-44DA5C36FFC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13BA2EAC-0D8F-466D-9962-AB6170B6043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716959AE-9C46-4E70-AB39-036A725265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E43DA350-F1C0-4D62-BC6D-001996715F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487C1387-4386-4A6D-9171-6481F4127F7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8A6D310A-3196-41C8-BB65-D2EE8255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E9FC321E-B613-4064-8EDD-EB0FCA8FC0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Picture 3" descr="A double decker bus driving down a highway&#10;&#10;Description generated with very high confidence">
            <a:extLst>
              <a:ext uri="{FF2B5EF4-FFF2-40B4-BE49-F238E27FC236}">
                <a16:creationId xmlns:a16="http://schemas.microsoft.com/office/drawing/2014/main" id="{9E7A1B45-14BE-43E9-8279-A4DF4736B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 r="-4" b="679"/>
          <a:stretch/>
        </p:blipFill>
        <p:spPr>
          <a:xfrm>
            <a:off x="-4197" y="3427414"/>
            <a:ext cx="4576197" cy="3430587"/>
          </a:xfrm>
          <a:custGeom>
            <a:avLst/>
            <a:gdLst>
              <a:gd name="connsiteX0" fmla="*/ 0 w 6101597"/>
              <a:gd name="connsiteY0" fmla="*/ 0 h 3430587"/>
              <a:gd name="connsiteX1" fmla="*/ 6101597 w 6101597"/>
              <a:gd name="connsiteY1" fmla="*/ 0 h 3430587"/>
              <a:gd name="connsiteX2" fmla="*/ 6101597 w 6101597"/>
              <a:gd name="connsiteY2" fmla="*/ 3430587 h 3430587"/>
              <a:gd name="connsiteX3" fmla="*/ 0 w 6101597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796C8B-75C3-4C51-89C2-0806B67576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3964" r="-2" b="17615"/>
          <a:stretch/>
        </p:blipFill>
        <p:spPr>
          <a:xfrm>
            <a:off x="-4197" y="1"/>
            <a:ext cx="4576197" cy="3427413"/>
          </a:xfrm>
          <a:custGeom>
            <a:avLst/>
            <a:gdLst>
              <a:gd name="connsiteX0" fmla="*/ 0 w 6101597"/>
              <a:gd name="connsiteY0" fmla="*/ 0 h 3427413"/>
              <a:gd name="connsiteX1" fmla="*/ 6101597 w 6101597"/>
              <a:gd name="connsiteY1" fmla="*/ 0 h 3427413"/>
              <a:gd name="connsiteX2" fmla="*/ 6101597 w 6101597"/>
              <a:gd name="connsiteY2" fmla="*/ 3427413 h 3427413"/>
              <a:gd name="connsiteX3" fmla="*/ 0 w 6101597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C089315-3E56-467F-A700-4DF69EE195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0" name="Freeform 32">
              <a:extLst>
                <a:ext uri="{FF2B5EF4-FFF2-40B4-BE49-F238E27FC236}">
                  <a16:creationId xmlns:a16="http://schemas.microsoft.com/office/drawing/2014/main" id="{52A58B16-65D0-4829-8CA9-3E1FD2A784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3">
              <a:extLst>
                <a:ext uri="{FF2B5EF4-FFF2-40B4-BE49-F238E27FC236}">
                  <a16:creationId xmlns:a16="http://schemas.microsoft.com/office/drawing/2014/main" id="{C8210A9D-5017-4F16-A025-EF34F5FFD2E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4">
              <a:extLst>
                <a:ext uri="{FF2B5EF4-FFF2-40B4-BE49-F238E27FC236}">
                  <a16:creationId xmlns:a16="http://schemas.microsoft.com/office/drawing/2014/main" id="{8CAD999C-EB35-4D87-AF96-1C6A710C872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5">
              <a:extLst>
                <a:ext uri="{FF2B5EF4-FFF2-40B4-BE49-F238E27FC236}">
                  <a16:creationId xmlns:a16="http://schemas.microsoft.com/office/drawing/2014/main" id="{4DCC8D95-A473-4354-8F1F-7137165EDB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6">
              <a:extLst>
                <a:ext uri="{FF2B5EF4-FFF2-40B4-BE49-F238E27FC236}">
                  <a16:creationId xmlns:a16="http://schemas.microsoft.com/office/drawing/2014/main" id="{3BCB4300-4303-4E38-A331-26A9A4512E1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7">
              <a:extLst>
                <a:ext uri="{FF2B5EF4-FFF2-40B4-BE49-F238E27FC236}">
                  <a16:creationId xmlns:a16="http://schemas.microsoft.com/office/drawing/2014/main" id="{394111A2-61D7-4AD2-A993-B86891A2AA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8">
              <a:extLst>
                <a:ext uri="{FF2B5EF4-FFF2-40B4-BE49-F238E27FC236}">
                  <a16:creationId xmlns:a16="http://schemas.microsoft.com/office/drawing/2014/main" id="{E60FC022-B196-4110-9EF7-FFB5CD9E274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9">
              <a:extLst>
                <a:ext uri="{FF2B5EF4-FFF2-40B4-BE49-F238E27FC236}">
                  <a16:creationId xmlns:a16="http://schemas.microsoft.com/office/drawing/2014/main" id="{02FE2141-745C-4E0C-8E5A-1634DFF5FB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40">
              <a:extLst>
                <a:ext uri="{FF2B5EF4-FFF2-40B4-BE49-F238E27FC236}">
                  <a16:creationId xmlns:a16="http://schemas.microsoft.com/office/drawing/2014/main" id="{7EE713A3-D33A-4E34-8751-4F509746E78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Rectangle 41">
              <a:extLst>
                <a:ext uri="{FF2B5EF4-FFF2-40B4-BE49-F238E27FC236}">
                  <a16:creationId xmlns:a16="http://schemas.microsoft.com/office/drawing/2014/main" id="{A940B7CE-7CE0-4D5E-B2ED-814A8C729CC2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0B2DBC5-5F9E-4BC5-A39B-53806DA711A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015" y="-464"/>
            <a:ext cx="1985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ED5539E-F71C-44AD-8891-C818A2E8F04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197" y="3427414"/>
            <a:ext cx="45761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579F349-9063-4E31-9D7C-C70C3B94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45" y="1827746"/>
            <a:ext cx="3318636" cy="23422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Identity and getting to know yourself</a:t>
            </a:r>
          </a:p>
        </p:txBody>
      </p:sp>
    </p:spTree>
    <p:extLst>
      <p:ext uri="{BB962C8B-B14F-4D97-AF65-F5344CB8AC3E}">
        <p14:creationId xmlns:p14="http://schemas.microsoft.com/office/powerpoint/2010/main" val="19744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CE0F-59CE-44C1-9D4A-F1E1AE34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Importance of identity to develop a sense of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6015-8181-4541-BF37-752989920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Our sense of self is crucial to our experience of self-worth</a:t>
            </a:r>
          </a:p>
          <a:p>
            <a:endParaRPr lang="en-IE" dirty="0"/>
          </a:p>
          <a:p>
            <a:r>
              <a:rPr lang="en-IE" dirty="0"/>
              <a:t>It is what we draw upon to cope with adversity</a:t>
            </a:r>
          </a:p>
          <a:p>
            <a:endParaRPr lang="en-IE" dirty="0"/>
          </a:p>
          <a:p>
            <a:r>
              <a:rPr lang="en-IE" dirty="0"/>
              <a:t>It is a cornerstone of psychological health</a:t>
            </a:r>
          </a:p>
        </p:txBody>
      </p:sp>
    </p:spTree>
    <p:extLst>
      <p:ext uri="{BB962C8B-B14F-4D97-AF65-F5344CB8AC3E}">
        <p14:creationId xmlns:p14="http://schemas.microsoft.com/office/powerpoint/2010/main" val="1123228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7D9A-8887-4963-9F42-BFE4676E6F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The promotion of self-confidence over self-esteem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DD3DE9B-5F6A-460B-A4AA-282501E27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Are we becoming consumed by the cost of everything and the value of nothing?</a:t>
            </a:r>
          </a:p>
          <a:p>
            <a:endParaRPr lang="en-IE" dirty="0"/>
          </a:p>
          <a:p>
            <a:r>
              <a:rPr lang="en-IE" dirty="0"/>
              <a:t>Need to return to valuing effort instead of outcome</a:t>
            </a:r>
          </a:p>
        </p:txBody>
      </p:sp>
    </p:spTree>
    <p:extLst>
      <p:ext uri="{BB962C8B-B14F-4D97-AF65-F5344CB8AC3E}">
        <p14:creationId xmlns:p14="http://schemas.microsoft.com/office/powerpoint/2010/main" val="2811787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2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FE6BA9E6-1D9E-4D30-B528-D49FA1342E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A49EE219-C6C2-4C4D-8B42-1764527138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9098" r="5652"/>
          <a:stretch/>
        </p:blipFill>
        <p:spPr>
          <a:xfrm>
            <a:off x="4572000" y="1955734"/>
            <a:ext cx="4092209" cy="292158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343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286000" y="2136775"/>
            <a:ext cx="4572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en-IE">
                <a:latin typeface="Impact" pitchFamily="34" charset="0"/>
              </a:rPr>
            </a:br>
            <a:br>
              <a:rPr lang="en-IE">
                <a:latin typeface="Impact" pitchFamily="34" charset="0"/>
              </a:rPr>
            </a:br>
            <a:endParaRPr lang="en-IE">
              <a:latin typeface="Impac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3344465" cy="147857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800" dirty="0"/>
              <a:t>What fuels the fascination?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249487"/>
            <a:ext cx="3344465" cy="396504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700"/>
              <a:t>Recognition (selfie)</a:t>
            </a:r>
            <a:br>
              <a:rPr lang="en-IE" sz="1700"/>
            </a:br>
            <a:endParaRPr lang="en-IE" sz="17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700"/>
              <a:t>Validation (likes)</a:t>
            </a:r>
            <a:br>
              <a:rPr lang="en-IE" sz="1700"/>
            </a:br>
            <a:endParaRPr lang="en-IE" sz="17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700"/>
              <a:t>Feeling (response)</a:t>
            </a:r>
            <a:br>
              <a:rPr lang="en-IE" sz="1700"/>
            </a:br>
            <a:endParaRPr lang="en-IE" sz="17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700"/>
              <a:t>Capture more than experience</a:t>
            </a:r>
            <a:br>
              <a:rPr lang="en-IE" sz="1700"/>
            </a:br>
            <a:endParaRPr lang="en-IE" sz="170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700"/>
              <a:t>Meaning (It would be better if it moved)</a:t>
            </a:r>
            <a:br>
              <a:rPr lang="en-IE" sz="1700"/>
            </a:br>
            <a:endParaRPr lang="en-IE" sz="1700"/>
          </a:p>
        </p:txBody>
      </p:sp>
    </p:spTree>
    <p:extLst>
      <p:ext uri="{BB962C8B-B14F-4D97-AF65-F5344CB8AC3E}">
        <p14:creationId xmlns:p14="http://schemas.microsoft.com/office/powerpoint/2010/main" val="3173633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CBA50DB-DBC7-4B6E-B3C1-8FF1EA5197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D8FB6-AF8D-4D98-913D-E6486FEC102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926715" cy="6858001"/>
            <a:chOff x="0" y="0"/>
            <a:chExt cx="11902285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4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5B3DE270-418F-47A7-B311-C4D876041D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6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211" y="808057"/>
            <a:ext cx="506434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icture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41" y="1670644"/>
            <a:ext cx="4584286" cy="3511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7030" y="618518"/>
            <a:ext cx="2460753" cy="1478570"/>
          </a:xfr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400">
                <a:solidFill>
                  <a:srgbClr val="FFFFFF"/>
                </a:solidFill>
              </a:rPr>
              <a:t>The importance of the gaze…</a:t>
            </a:r>
            <a:br>
              <a:rPr lang="en-IE" sz="2400">
                <a:solidFill>
                  <a:srgbClr val="FFFFFF"/>
                </a:solidFill>
              </a:rPr>
            </a:br>
            <a:endParaRPr lang="en-IE" sz="24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7030" y="1990726"/>
            <a:ext cx="2460753" cy="3800475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400" dirty="0">
                <a:solidFill>
                  <a:srgbClr val="FFFFFF"/>
                </a:solidFill>
              </a:rPr>
              <a:t>Technology and attachment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400" dirty="0">
              <a:solidFill>
                <a:srgbClr val="FFFFFF"/>
              </a:solidFill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400" dirty="0">
                <a:solidFill>
                  <a:srgbClr val="FFFFFF"/>
                </a:solidFill>
              </a:rPr>
              <a:t>The allure of the smart phone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400" dirty="0">
              <a:solidFill>
                <a:srgbClr val="FFFFFF"/>
              </a:solidFill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400" dirty="0">
                <a:solidFill>
                  <a:srgbClr val="FFFFFF"/>
                </a:solidFill>
              </a:rPr>
              <a:t>The newness of the relationship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400" dirty="0">
              <a:solidFill>
                <a:srgbClr val="FFFFFF"/>
              </a:solidFill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400" dirty="0">
                <a:solidFill>
                  <a:srgbClr val="FFFFFF"/>
                </a:solidFill>
              </a:rPr>
              <a:t>Competition with the device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400" dirty="0">
              <a:solidFill>
                <a:srgbClr val="FFFFFF"/>
              </a:solidFill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400" dirty="0">
                <a:solidFill>
                  <a:srgbClr val="FFFFFF"/>
                </a:solidFill>
              </a:rPr>
              <a:t>iPhone babies are not 9 yet!!!</a:t>
            </a:r>
          </a:p>
        </p:txBody>
      </p:sp>
    </p:spTree>
    <p:extLst>
      <p:ext uri="{BB962C8B-B14F-4D97-AF65-F5344CB8AC3E}">
        <p14:creationId xmlns:p14="http://schemas.microsoft.com/office/powerpoint/2010/main" val="1197538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3.jpg"/>
          <p:cNvPicPr>
            <a:picLocks noChangeAspect="1"/>
          </p:cNvPicPr>
          <p:nvPr/>
        </p:nvPicPr>
        <p:blipFill rotWithShape="1">
          <a:blip r:embed="rId3"/>
          <a:srcRect b="4866"/>
          <a:stretch/>
        </p:blipFill>
        <p:spPr>
          <a:xfrm>
            <a:off x="856058" y="2249487"/>
            <a:ext cx="2620948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7429499" cy="147857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E" dirty="0"/>
              <a:t>Social snacking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934" y="2249487"/>
            <a:ext cx="4509624" cy="3541714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en-IE" sz="1300" dirty="0"/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IE" sz="1300" dirty="0"/>
              <a:t>The junk food of communication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3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300" dirty="0"/>
              <a:t>Needs to be moderated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3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300" dirty="0"/>
              <a:t>We manage treats for children and regulate their desire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3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300" dirty="0"/>
              <a:t>Why not the same with technology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3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3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3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3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300" dirty="0"/>
          </a:p>
        </p:txBody>
      </p:sp>
    </p:spTree>
    <p:extLst>
      <p:ext uri="{BB962C8B-B14F-4D97-AF65-F5344CB8AC3E}">
        <p14:creationId xmlns:p14="http://schemas.microsoft.com/office/powerpoint/2010/main" val="3695120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BE10567-6165-46A7-867D-4690A16B46D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6749" y="2235200"/>
            <a:ext cx="5270501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B50ECD-225E-4F81-AF7B-706DD05F3BA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4422" y="2900097"/>
            <a:ext cx="8236545" cy="1211524"/>
            <a:chOff x="605895" y="2900097"/>
            <a:chExt cx="10982062" cy="1211524"/>
          </a:xfrm>
          <a:effectLst/>
        </p:grpSpPr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4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5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00250" y="2328334"/>
            <a:ext cx="5143500" cy="1367896"/>
          </a:xfrm>
        </p:spPr>
        <p:txBody>
          <a:bodyPr>
            <a:normAutofit/>
          </a:bodyPr>
          <a:lstStyle/>
          <a:p>
            <a:pPr algn="ctr"/>
            <a:r>
              <a:rPr lang="en-IE" sz="3000">
                <a:solidFill>
                  <a:srgbClr val="FFFFFF"/>
                </a:solidFill>
              </a:rPr>
              <a:t>It is about the relationship with technology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00250" y="3602038"/>
            <a:ext cx="5143500" cy="953029"/>
          </a:xfrm>
        </p:spPr>
        <p:txBody>
          <a:bodyPr>
            <a:normAutofit/>
          </a:bodyPr>
          <a:lstStyle/>
          <a:p>
            <a:pPr algn="ctr"/>
            <a:r>
              <a:rPr lang="en-IE">
                <a:solidFill>
                  <a:srgbClr val="82FFFF"/>
                </a:solidFill>
              </a:rPr>
              <a:t>Its not bad technology, its bad usage!</a:t>
            </a:r>
          </a:p>
          <a:p>
            <a:pPr algn="ctr"/>
            <a:r>
              <a:rPr lang="en-IE">
                <a:solidFill>
                  <a:srgbClr val="82FFFF"/>
                </a:solidFill>
              </a:rPr>
              <a:t>But technology is not neutral</a:t>
            </a:r>
          </a:p>
        </p:txBody>
      </p:sp>
    </p:spTree>
    <p:extLst>
      <p:ext uri="{BB962C8B-B14F-4D97-AF65-F5344CB8AC3E}">
        <p14:creationId xmlns:p14="http://schemas.microsoft.com/office/powerpoint/2010/main" val="485814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50" y="-14287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6" y="0"/>
            <a:ext cx="915604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E035BE-9FF4-43D3-BC25-CF582D7FF85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85ECEC0-FF5D-4348-92C7-1EA7C61E770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77CD51-5711-4131-9603-090BCC17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9" y="1082673"/>
            <a:ext cx="2152062" cy="4708528"/>
          </a:xfrm>
        </p:spPr>
        <p:txBody>
          <a:bodyPr>
            <a:normAutofit/>
          </a:bodyPr>
          <a:lstStyle/>
          <a:p>
            <a:pPr algn="r"/>
            <a:r>
              <a:rPr lang="en-IE" sz="2700"/>
              <a:t>Being a parent in literally every generation prior to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26D9D-9BB1-44DE-A662-0CE4DB30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2" y="1082673"/>
            <a:ext cx="4313428" cy="4708528"/>
          </a:xfrm>
        </p:spPr>
        <p:txBody>
          <a:bodyPr anchor="ctr">
            <a:normAutofit/>
          </a:bodyPr>
          <a:lstStyle/>
          <a:p>
            <a:endParaRPr lang="en-IE" sz="1600" dirty="0"/>
          </a:p>
          <a:p>
            <a:endParaRPr lang="en-IE" sz="1600" dirty="0"/>
          </a:p>
          <a:p>
            <a:r>
              <a:rPr lang="en-IE" sz="3200" dirty="0"/>
              <a:t>Keep them safe and feed them sometimes</a:t>
            </a:r>
          </a:p>
        </p:txBody>
      </p:sp>
    </p:spTree>
    <p:extLst>
      <p:ext uri="{BB962C8B-B14F-4D97-AF65-F5344CB8AC3E}">
        <p14:creationId xmlns:p14="http://schemas.microsoft.com/office/powerpoint/2010/main" val="24911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4726C-1831-4FE3-9A11-227F0DC2F0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cat that is looking at the camera&#10;&#10;Description generated with very high confidenc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7" r="-1" b="-1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16825F-759B-4F1A-BA80-AF7137691EC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r>
              <a:rPr lang="en-IE" sz="3300"/>
              <a:t>Viewing the world through the my 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IE" sz="2200"/>
              <a:t>Self-esteem</a:t>
            </a:r>
          </a:p>
          <a:p>
            <a:pPr>
              <a:lnSpc>
                <a:spcPct val="110000"/>
              </a:lnSpc>
            </a:pPr>
            <a:endParaRPr lang="en-IE" sz="2200"/>
          </a:p>
          <a:p>
            <a:pPr>
              <a:lnSpc>
                <a:spcPct val="110000"/>
              </a:lnSpc>
            </a:pPr>
            <a:r>
              <a:rPr lang="en-IE" sz="2200"/>
              <a:t>Coping</a:t>
            </a:r>
          </a:p>
          <a:p>
            <a:pPr>
              <a:lnSpc>
                <a:spcPct val="110000"/>
              </a:lnSpc>
            </a:pPr>
            <a:endParaRPr lang="en-IE" sz="2200"/>
          </a:p>
          <a:p>
            <a:pPr>
              <a:lnSpc>
                <a:spcPct val="110000"/>
              </a:lnSpc>
            </a:pPr>
            <a:r>
              <a:rPr lang="en-IE" sz="2200"/>
              <a:t>Prioritisation</a:t>
            </a:r>
          </a:p>
          <a:p>
            <a:pPr>
              <a:lnSpc>
                <a:spcPct val="110000"/>
              </a:lnSpc>
            </a:pPr>
            <a:endParaRPr lang="en-IE" sz="2200"/>
          </a:p>
          <a:p>
            <a:pPr>
              <a:lnSpc>
                <a:spcPct val="110000"/>
              </a:lnSpc>
            </a:pPr>
            <a:r>
              <a:rPr lang="en-IE" sz="220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2783269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FE6BA9E6-1D9E-4D30-B528-D49FA1342E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34239"/>
            <a:ext cx="4092209" cy="476457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1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3344465" cy="1478570"/>
          </a:xfrm>
        </p:spPr>
        <p:txBody>
          <a:bodyPr>
            <a:normAutofit/>
          </a:bodyPr>
          <a:lstStyle/>
          <a:p>
            <a:r>
              <a:rPr lang="en-IE" sz="2800"/>
              <a:t>Competing with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249487"/>
            <a:ext cx="3344465" cy="3965046"/>
          </a:xfrm>
        </p:spPr>
        <p:txBody>
          <a:bodyPr>
            <a:normAutofit fontScale="92500" lnSpcReduction="10000"/>
          </a:bodyPr>
          <a:lstStyle/>
          <a:p>
            <a:r>
              <a:rPr lang="en-IE" sz="1700" dirty="0"/>
              <a:t>In a world so short of time, time has never become more important</a:t>
            </a:r>
          </a:p>
          <a:p>
            <a:endParaRPr lang="en-IE" sz="1700" dirty="0"/>
          </a:p>
          <a:p>
            <a:r>
              <a:rPr lang="en-IE" sz="1700" dirty="0"/>
              <a:t>The need to entice children into ‘real’ relationships by role modelling these experiences</a:t>
            </a:r>
          </a:p>
          <a:p>
            <a:endParaRPr lang="en-IE" sz="1700" dirty="0"/>
          </a:p>
          <a:p>
            <a:r>
              <a:rPr lang="en-IE" sz="1700" dirty="0"/>
              <a:t>Filling in the gaps and becoming critical consumers</a:t>
            </a:r>
          </a:p>
          <a:p>
            <a:endParaRPr lang="en-IE" sz="1700" dirty="0"/>
          </a:p>
          <a:p>
            <a:r>
              <a:rPr lang="en-IE" sz="1700" dirty="0"/>
              <a:t>The counter-conversations</a:t>
            </a:r>
          </a:p>
        </p:txBody>
      </p:sp>
    </p:spTree>
    <p:extLst>
      <p:ext uri="{BB962C8B-B14F-4D97-AF65-F5344CB8AC3E}">
        <p14:creationId xmlns:p14="http://schemas.microsoft.com/office/powerpoint/2010/main" val="906859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8" y="2912749"/>
            <a:ext cx="2620948" cy="222312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7429499" cy="1478570"/>
          </a:xfrm>
        </p:spPr>
        <p:txBody>
          <a:bodyPr>
            <a:normAutofit/>
          </a:bodyPr>
          <a:lstStyle/>
          <a:p>
            <a:r>
              <a:rPr lang="en-IE" dirty="0"/>
              <a:t>A need for conversation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75934" y="2249487"/>
            <a:ext cx="4509624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IE" sz="1700"/>
              <a:t>We need to return to having a conversation</a:t>
            </a:r>
          </a:p>
          <a:p>
            <a:pPr>
              <a:lnSpc>
                <a:spcPct val="110000"/>
              </a:lnSpc>
            </a:pPr>
            <a:endParaRPr lang="en-IE" sz="1700"/>
          </a:p>
          <a:p>
            <a:pPr>
              <a:lnSpc>
                <a:spcPct val="110000"/>
              </a:lnSpc>
            </a:pPr>
            <a:r>
              <a:rPr lang="en-IE" sz="1700"/>
              <a:t>We need to teach children how to challenge the tech discourse</a:t>
            </a:r>
          </a:p>
          <a:p>
            <a:pPr>
              <a:lnSpc>
                <a:spcPct val="110000"/>
              </a:lnSpc>
            </a:pPr>
            <a:endParaRPr lang="en-IE" sz="1700"/>
          </a:p>
          <a:p>
            <a:pPr>
              <a:lnSpc>
                <a:spcPct val="110000"/>
              </a:lnSpc>
            </a:pPr>
            <a:r>
              <a:rPr lang="en-IE" sz="1700"/>
              <a:t>This can happen through role modelling and discussion</a:t>
            </a:r>
          </a:p>
          <a:p>
            <a:pPr>
              <a:lnSpc>
                <a:spcPct val="110000"/>
              </a:lnSpc>
            </a:pPr>
            <a:endParaRPr lang="en-IE" sz="1700"/>
          </a:p>
          <a:p>
            <a:pPr>
              <a:lnSpc>
                <a:spcPct val="110000"/>
              </a:lnSpc>
            </a:pPr>
            <a:r>
              <a:rPr lang="en-IE" sz="1700"/>
              <a:t>We need to disconnect and connect</a:t>
            </a:r>
          </a:p>
        </p:txBody>
      </p:sp>
    </p:spTree>
    <p:extLst>
      <p:ext uri="{BB962C8B-B14F-4D97-AF65-F5344CB8AC3E}">
        <p14:creationId xmlns:p14="http://schemas.microsoft.com/office/powerpoint/2010/main" val="1635129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88000"/>
                <a:hueMod val="106000"/>
                <a:satMod val="140000"/>
                <a:lumMod val="54000"/>
              </a:schemeClr>
              <a:schemeClr val="bg1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B448F0-DA06-4165-AB5F-4330A20E06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92D83638-A467-411A-9C31-FE9A111CD8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576BCDF-119F-4EB5-83D7-ED823C93EB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5604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B4BB99-C854-45F9-BED1-63D15E3A241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73D699-CDB4-4B73-8EA9-D4D3241A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8" y="748240"/>
            <a:ext cx="7429500" cy="1117073"/>
          </a:xfrm>
        </p:spPr>
        <p:txBody>
          <a:bodyPr>
            <a:normAutofit/>
          </a:bodyPr>
          <a:lstStyle/>
          <a:p>
            <a:pPr algn="ctr"/>
            <a:r>
              <a:rPr lang="en-IE" sz="3500"/>
              <a:t>The consensus of the given moment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C2169A-1AB8-4DB0-A422-749F024C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2249487"/>
            <a:ext cx="7380683" cy="354171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IE" sz="2200" dirty="0"/>
              <a:t>I am trying to make friends outside of Facebook by applying the same principles. Everyday I walk down the street and tell passers-by what I have eaten, how I feel, what I did the night before a and what I will do later, and with whom. I show them pictures of my family, my dog and me gardening, standing in front of landmarks and having lunch. I also listen to their conversations and give them the “thumbs up” and tell them I like them. And it works! I already have four people following me, 3 Garda and a psychiatrist.</a:t>
            </a:r>
          </a:p>
        </p:txBody>
      </p:sp>
    </p:spTree>
    <p:extLst>
      <p:ext uri="{BB962C8B-B14F-4D97-AF65-F5344CB8AC3E}">
        <p14:creationId xmlns:p14="http://schemas.microsoft.com/office/powerpoint/2010/main" val="1704638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1F7EDB7-1437-4689-AD93-051AAE63FB1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CB9622E9-83EA-45FB-8EC1-4477B91011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B668750-4C89-47F1-9591-BE7F26A04677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4A3706-CD49-4455-81DC-365A2D51C38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5848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A089F841-E435-4B8D-82BD-263C9553F379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DAA38AAA-0F1D-404C-A14F-A9EA519B85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9592AD6-0042-4811-8CA3-4FF820B0B29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E8D67C8B-8012-4B05-8119-C932C5E96C69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BE68F1-9E8A-4E95-A606-23B237E7752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C35B2031-B854-4606-BCDA-0BBF833295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15A77494-4229-4AB1-BB6A-2EA9193FF4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CC3FBA-4EBA-4179-A671-1042C678B0B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02B530CD-3385-4D4F-AC32-CAB1C9DDAA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56227A7A-DA96-4E2B-B066-2554F98BFD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607021BA-15C6-4D7A-A774-B7B1F2ED341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DC06C301-0EAD-447D-A966-8C7AB94A3BA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E686DF40-6765-4FBC-A7F8-9AF946D717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1330CAA-984A-4FD3-A574-5377DF768F1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3461CAFE-EF80-4C38-A27B-6E6847F2B0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C96CB611-34ED-41F3-B15D-F6B17B5E50B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6D93242F-91B7-4F52-801F-9CEE2987D15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72209AFA-8B7F-46AE-80BC-7CD5E81757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283D5E20-6411-476C-8A6A-27F019149F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E35069A2-A355-4382-8898-3D35D040D80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B8F4B12-C56F-43C9-B678-11BE48DBE5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8072F38D-DAD7-4A73-A1C3-356C48C4194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282751AD-3FCC-4A00-B6EB-CD4AEE3704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8EA220D4-1126-4A10-B0C9-60A5E99D70D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1C7FF311-C877-42AD-8656-6ADF9E8B03C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21D21197-E4E6-4974-8717-7A884C47069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8999D374-7231-438C-AAFF-586E90D7AC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2E99439A-BBE6-47F9-9B2E-08FB842D30A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33">
              <a:extLst>
                <a:ext uri="{FF2B5EF4-FFF2-40B4-BE49-F238E27FC236}">
                  <a16:creationId xmlns:a16="http://schemas.microsoft.com/office/drawing/2014/main" id="{326BBA6A-787A-4927-9CEA-4EF2315E8B38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9EBCF724-BD4F-4763-96EA-3B49A019242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514181B4-343A-468A-A7A3-A24EA18437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CA203802-8F2C-4810-86C3-9F5C8A8C51C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49DE1B83-157A-4C15-9CDD-0890D4102E2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79FF2CFC-9520-4047-97BA-B9F21A5A80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51DF22B1-CEB5-4249-BD3A-994A6EDDF8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25FAC49F-4726-4ED1-832D-A07808F71BB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59C42689-6633-4333-9462-1733BC620D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60B37CFD-CC7B-44E0-8F09-78895A966F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F9074772-C2EC-4132-B934-4F0148F07FF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CD64CD1E-7C60-4B15-A6BD-0CDEC2532E4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45">
              <a:extLst>
                <a:ext uri="{FF2B5EF4-FFF2-40B4-BE49-F238E27FC236}">
                  <a16:creationId xmlns:a16="http://schemas.microsoft.com/office/drawing/2014/main" id="{76656787-08EB-4D3E-843B-3003DA3253F7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BDDC6CD8-3C85-4154-8CA7-C90055C996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64A47505-37C3-4DFD-B6A0-BACBE89A809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4FB147B4-C2A1-46AE-B6B5-BB05027FABC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A962EF7A-E05D-47DA-BA74-C8629D9383D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id="{2C8FDFCC-308B-4955-A813-DFAC66312FA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id="{52D46068-8CFB-4E0B-9543-28A7ECADD8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E47AE856-C4BB-48CF-B2A2-AFB0579F44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3">
              <a:extLst>
                <a:ext uri="{FF2B5EF4-FFF2-40B4-BE49-F238E27FC236}">
                  <a16:creationId xmlns:a16="http://schemas.microsoft.com/office/drawing/2014/main" id="{3338C43C-6074-4421-97E9-0B983238313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4">
              <a:extLst>
                <a:ext uri="{FF2B5EF4-FFF2-40B4-BE49-F238E27FC236}">
                  <a16:creationId xmlns:a16="http://schemas.microsoft.com/office/drawing/2014/main" id="{910D8CF2-8086-4C4C-89E1-A82DB5DFFD6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id="{FADABDD3-D22B-4229-8038-A9BBB3721E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6">
              <a:extLst>
                <a:ext uri="{FF2B5EF4-FFF2-40B4-BE49-F238E27FC236}">
                  <a16:creationId xmlns:a16="http://schemas.microsoft.com/office/drawing/2014/main" id="{7D9568FC-37BC-470C-93A5-8983D0C12E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7">
              <a:extLst>
                <a:ext uri="{FF2B5EF4-FFF2-40B4-BE49-F238E27FC236}">
                  <a16:creationId xmlns:a16="http://schemas.microsoft.com/office/drawing/2014/main" id="{5786181E-9BC0-4551-9B1F-D58636404CF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58">
              <a:extLst>
                <a:ext uri="{FF2B5EF4-FFF2-40B4-BE49-F238E27FC236}">
                  <a16:creationId xmlns:a16="http://schemas.microsoft.com/office/drawing/2014/main" id="{AD321C02-50D5-45DB-A66C-B77BFCA1DB4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74412C7-7BA6-412B-93CA-2C8CE9E642E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844" y="-464"/>
            <a:ext cx="1984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5459D2F-D834-4D12-A2D5-D08685B2618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6921" y="-464"/>
            <a:ext cx="1984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D5510ED-8B38-4431-85A0-01F45D6C03D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63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197" y="3427414"/>
            <a:ext cx="5668905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7B8920-EA23-4B20-8EB5-DB0DD558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48" y="422277"/>
            <a:ext cx="7994167" cy="1084259"/>
          </a:xfrm>
        </p:spPr>
        <p:txBody>
          <a:bodyPr>
            <a:normAutofit/>
          </a:bodyPr>
          <a:lstStyle/>
          <a:p>
            <a:r>
              <a:rPr lang="en-IE" sz="4400" dirty="0"/>
              <a:t>Jar of stones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08835" y="2249487"/>
            <a:ext cx="2211180" cy="3541714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pic>
        <p:nvPicPr>
          <p:cNvPr id="7" name="Picture 6" descr="A fire hydrant sitting in the grass&#10;&#10;Description generated with high confidence">
            <a:extLst>
              <a:ext uri="{FF2B5EF4-FFF2-40B4-BE49-F238E27FC236}">
                <a16:creationId xmlns:a16="http://schemas.microsoft.com/office/drawing/2014/main" id="{FF104F42-0885-417F-B782-98B13E9DB6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r="14051" b="1"/>
          <a:stretch/>
        </p:blipFill>
        <p:spPr>
          <a:xfrm>
            <a:off x="4828009" y="2052422"/>
            <a:ext cx="3497579" cy="3956843"/>
          </a:xfrm>
          <a:custGeom>
            <a:avLst/>
            <a:gdLst>
              <a:gd name="connsiteX0" fmla="*/ 0 w 7558541"/>
              <a:gd name="connsiteY0" fmla="*/ 0 h 3427413"/>
              <a:gd name="connsiteX1" fmla="*/ 7558541 w 7558541"/>
              <a:gd name="connsiteY1" fmla="*/ 0 h 3427413"/>
              <a:gd name="connsiteX2" fmla="*/ 7558541 w 7558541"/>
              <a:gd name="connsiteY2" fmla="*/ 3427413 h 3427413"/>
              <a:gd name="connsiteX3" fmla="*/ 0 w 7558541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12" name="Content Placeholder 4" descr="A close up of a picnic table&#10;&#10;Description generated with high confidence">
            <a:extLst>
              <a:ext uri="{FF2B5EF4-FFF2-40B4-BE49-F238E27FC236}">
                <a16:creationId xmlns:a16="http://schemas.microsoft.com/office/drawing/2014/main" id="{798005BA-60F9-4541-A5BB-4A08009CF9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4" r="25929" b="-2"/>
          <a:stretch/>
        </p:blipFill>
        <p:spPr>
          <a:xfrm>
            <a:off x="922580" y="2066925"/>
            <a:ext cx="2961996" cy="40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FE6BA9E6-1D9E-4D30-B528-D49FA1342E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Content Placeholder 3" descr="A picture containing orange, ground, indoor, floor&#10;&#10;Description generated with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0421"/>
            <a:ext cx="4092209" cy="40922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4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3344465" cy="5009170"/>
          </a:xfrm>
        </p:spPr>
        <p:txBody>
          <a:bodyPr>
            <a:normAutofit/>
          </a:bodyPr>
          <a:lstStyle/>
          <a:p>
            <a:r>
              <a:rPr lang="en-IE" sz="2800" dirty="0"/>
              <a:t>We need to up our game THO ;-)</a:t>
            </a:r>
          </a:p>
        </p:txBody>
      </p:sp>
    </p:spTree>
    <p:extLst>
      <p:ext uri="{BB962C8B-B14F-4D97-AF65-F5344CB8AC3E}">
        <p14:creationId xmlns:p14="http://schemas.microsoft.com/office/powerpoint/2010/main" val="28241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72">
            <a:extLst>
              <a:ext uri="{FF2B5EF4-FFF2-40B4-BE49-F238E27FC236}">
                <a16:creationId xmlns:a16="http://schemas.microsoft.com/office/drawing/2014/main" id="{62C6D782-6B6F-4B4E-B92B-C8F13A0FED5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E9716FBC-9870-4321-B055-657F96DDF1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3720C802-2465-4EF6-9AED-E768D24605A6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30" name="Group 76">
            <a:extLst>
              <a:ext uri="{FF2B5EF4-FFF2-40B4-BE49-F238E27FC236}">
                <a16:creationId xmlns:a16="http://schemas.microsoft.com/office/drawing/2014/main" id="{6E532192-EB0D-43D0-8ACF-ABEBADC617E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86333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A61AEB4E-A65A-4890-AD09-C9ACFB0801B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528DE10F-D498-4BFB-8B2A-E06AAA1F48D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A9A7A15-77B2-4771-B979-8F0E0626AC4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Rectangle 8">
              <a:extLst>
                <a:ext uri="{FF2B5EF4-FFF2-40B4-BE49-F238E27FC236}">
                  <a16:creationId xmlns:a16="http://schemas.microsoft.com/office/drawing/2014/main" id="{91C3D14F-54C6-49E0-BB0E-DAEA3688A87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693A8E0B-9819-41E1-979C-44F08FECF5D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31C3E5DB-A7A3-4EAE-9026-F9B8F12EC1E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DCA25288-1A1B-4F47-B482-9A847602E2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14B443AB-E1B9-4C40-BA70-8F6CAD01F21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85A198B7-B595-43D6-828B-3A6D853223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F310B986-AB70-4FCE-85CC-A7FB750ABD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58F94A36-E150-4C70-87E6-89E6368F1FB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885088E1-2931-4D8D-869D-72334C5961D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7AE9D160-3F56-4C52-9ED9-A6BAAA329C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79F3F7A1-0C51-41DA-9DA6-8E90E3E35A9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DD9A2A46-D55F-4922-A01B-3F8DBED621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0AA17DFB-AEBE-4499-865B-B7038124426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057EE8DA-45A6-49F5-8818-666095A6840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8ADAA219-132F-41F3-BFAB-896804CF96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0593EFB1-DC77-417B-B5BC-0900A29F86B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95C9F90E-2399-40F1-BB67-3EEDFC360A8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59635033-7842-47F7-869E-EB54B03BE9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06710716-F4FF-4D2D-BD4D-3A1C29D5DA5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DD91BF26-5487-4130-87F9-0B56EA0B06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DCAE746E-F56B-4E02-A50E-358503AB5F7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81DB5307-35A1-4FFB-A8E6-C6AB7703A8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052F6C49-049E-4FBC-A090-64B559CC10C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B520037F-DF6D-49C9-937E-D7617F8DC8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D65483B0-4562-4071-8E79-BFF7E3407B9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Rectangle 33">
              <a:extLst>
                <a:ext uri="{FF2B5EF4-FFF2-40B4-BE49-F238E27FC236}">
                  <a16:creationId xmlns:a16="http://schemas.microsoft.com/office/drawing/2014/main" id="{B537F264-B801-4F97-8091-41E16CA52FE1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CF0D86E0-647F-437F-AA71-72A789B0D2C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D72C3866-21D1-48D0-899E-938892FF3D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4E94AC39-CDCB-4B11-BE08-FABED0C00F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29C7F939-61B9-467B-AC85-C146594B803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0B851A48-E333-49BD-8150-3E207F2F5E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1CD0C878-A6ED-44A0-972F-164829F382A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1C236544-42D8-4A88-B600-6B8B20FFB40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C9FF2C0E-61EA-45E6-8C93-270B51918D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654F9C3F-E635-4E7B-BF8F-87BF60CE7A0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ACCA7548-833A-4EEC-91F2-BB9687E3CE7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F895F203-B2FD-49FE-A865-269B367A410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84D9CCFF-23CD-4209-B238-57DDF091A6C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190495CD-E216-4AF5-9038-D7807B638CC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6E2B5DDB-234E-47ED-9F32-83C6D5EEEB2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9DB1F0CB-D565-4DF9-BA3F-7CE9F18B4F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552F47B4-D0D5-4075-BD00-7145B6F205E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F57CAD52-0B84-4068-BFD9-B48B16AFEED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62E09F5E-A24D-4628-A8CB-143556FB9D7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C547CC76-FB8C-43B1-A625-F694184D94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E86CE93B-A557-46C2-B87E-81C1E0E9367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7220D106-C5C0-4A39-909A-A11F3E246D6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195044AA-79D9-4142-8865-9A4B4E8087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BBFC5CFA-482C-4B45-87A7-C44F773CC66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79BEC615-03E2-4F7F-A457-0CDA565ADA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20E56620-58EC-4785-BA5E-2E40F40BC91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131" name="Content Placeholder 8" descr="Picture1.png"/>
          <p:cNvPicPr>
            <a:picLocks noChangeAspect="1"/>
          </p:cNvPicPr>
          <p:nvPr/>
        </p:nvPicPr>
        <p:blipFill rotWithShape="1">
          <a:blip r:embed="rId4"/>
          <a:srcRect l="17920" r="28191" b="-2"/>
          <a:stretch/>
        </p:blipFill>
        <p:spPr>
          <a:xfrm>
            <a:off x="20" y="4572000"/>
            <a:ext cx="3476667" cy="2286001"/>
          </a:xfrm>
          <a:custGeom>
            <a:avLst/>
            <a:gdLst>
              <a:gd name="connsiteX0" fmla="*/ 0 w 4635583"/>
              <a:gd name="connsiteY0" fmla="*/ 0 h 3430587"/>
              <a:gd name="connsiteX1" fmla="*/ 4635583 w 4635583"/>
              <a:gd name="connsiteY1" fmla="*/ 0 h 3430587"/>
              <a:gd name="connsiteX2" fmla="*/ 4635583 w 4635583"/>
              <a:gd name="connsiteY2" fmla="*/ 3430587 h 3430587"/>
              <a:gd name="connsiteX3" fmla="*/ 0 w 4635583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5122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3404" b="1"/>
          <a:stretch/>
        </p:blipFill>
        <p:spPr bwMode="auto">
          <a:xfrm>
            <a:off x="20" y="1"/>
            <a:ext cx="3476667" cy="2276475"/>
          </a:xfrm>
          <a:custGeom>
            <a:avLst/>
            <a:gdLst>
              <a:gd name="connsiteX0" fmla="*/ 0 w 4635583"/>
              <a:gd name="connsiteY0" fmla="*/ 0 h 3427413"/>
              <a:gd name="connsiteX1" fmla="*/ 4635583 w 4635583"/>
              <a:gd name="connsiteY1" fmla="*/ 0 h 3427413"/>
              <a:gd name="connsiteX2" fmla="*/ 4635583 w 4635583"/>
              <a:gd name="connsiteY2" fmla="*/ 3427413 h 3427413"/>
              <a:gd name="connsiteX3" fmla="*/ 0 w 4635583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</p:pic>
      <p:pic>
        <p:nvPicPr>
          <p:cNvPr id="4" name="Picture 3" descr="A picture containing indoor, person, laptop, sofa&#10;&#10;Description generated with very high confidence">
            <a:extLst>
              <a:ext uri="{FF2B5EF4-FFF2-40B4-BE49-F238E27FC236}">
                <a16:creationId xmlns:a16="http://schemas.microsoft.com/office/drawing/2014/main" id="{2CACEDCC-18D5-4BD7-B442-0F46FFEF8F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9618" r="4" b="4"/>
          <a:stretch/>
        </p:blipFill>
        <p:spPr>
          <a:xfrm>
            <a:off x="20" y="2285999"/>
            <a:ext cx="3476667" cy="2286001"/>
          </a:xfrm>
          <a:custGeom>
            <a:avLst/>
            <a:gdLst>
              <a:gd name="connsiteX0" fmla="*/ 0 w 4635583"/>
              <a:gd name="connsiteY0" fmla="*/ 0 h 3430587"/>
              <a:gd name="connsiteX1" fmla="*/ 4635583 w 4635583"/>
              <a:gd name="connsiteY1" fmla="*/ 0 h 3430587"/>
              <a:gd name="connsiteX2" fmla="*/ 4635583 w 4635583"/>
              <a:gd name="connsiteY2" fmla="*/ 3430587 h 3430587"/>
              <a:gd name="connsiteX3" fmla="*/ 0 w 4635583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5132" name="Straight Connector 132">
            <a:extLst>
              <a:ext uri="{FF2B5EF4-FFF2-40B4-BE49-F238E27FC236}">
                <a16:creationId xmlns:a16="http://schemas.microsoft.com/office/drawing/2014/main" id="{3CFEBF73-2875-4126-A90D-ABB6BBFEAD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286000"/>
            <a:ext cx="347668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5133" name="Straight Connector 134">
            <a:extLst>
              <a:ext uri="{FF2B5EF4-FFF2-40B4-BE49-F238E27FC236}">
                <a16:creationId xmlns:a16="http://schemas.microsoft.com/office/drawing/2014/main" id="{0F167419-5C1C-40BD-B9C4-75CFC65088F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72000"/>
            <a:ext cx="347668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5134" name="Straight Connector 136">
            <a:extLst>
              <a:ext uri="{FF2B5EF4-FFF2-40B4-BE49-F238E27FC236}">
                <a16:creationId xmlns:a16="http://schemas.microsoft.com/office/drawing/2014/main" id="{AFCD9A95-E405-4952-A0CF-6EAF80F9706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4362" y="-464"/>
            <a:ext cx="1984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406" y="618517"/>
            <a:ext cx="4408257" cy="511394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500" dirty="0"/>
              <a:t>The task of parenting has been made much more challenging with the advent of technology</a:t>
            </a:r>
          </a:p>
        </p:txBody>
      </p:sp>
      <p:sp>
        <p:nvSpPr>
          <p:cNvPr id="5135" name="Content Placeholder 5126"/>
          <p:cNvSpPr>
            <a:spLocks noGrp="1"/>
          </p:cNvSpPr>
          <p:nvPr>
            <p:ph idx="1"/>
          </p:nvPr>
        </p:nvSpPr>
        <p:spPr>
          <a:xfrm>
            <a:off x="4118406" y="2249487"/>
            <a:ext cx="4408258" cy="3541714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">
            <a:extLst>
              <a:ext uri="{FF2B5EF4-FFF2-40B4-BE49-F238E27FC236}">
                <a16:creationId xmlns:a16="http://schemas.microsoft.com/office/drawing/2014/main" id="{5742C426-FCE7-4673-BC1D-7E7D3A5FD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457200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12700" dir="108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10C239E5-48CB-4DB3-A778-3A01C488E9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3710" y="0"/>
            <a:ext cx="68580" cy="3474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662C90-5F7E-443C-9F16-97A3A7E4D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4901284" y="321734"/>
            <a:ext cx="1602030" cy="2739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CF7EB-38D6-4459-810C-161B3E44E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27081" y="805022"/>
            <a:ext cx="1773238" cy="1773238"/>
          </a:xfrm>
          <a:prstGeom prst="rect">
            <a:avLst/>
          </a:prstGeom>
        </p:spPr>
      </p:pic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FF7C766A-DC94-44A7-848B-52B5FAE616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49748" y="3796452"/>
            <a:ext cx="3424767" cy="2739814"/>
          </a:xfrm>
          <a:prstGeom prst="rect">
            <a:avLst/>
          </a:prstGeom>
        </p:spPr>
      </p:pic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8D450192-3830-4F04-A1C0-F684D80AB9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3383280"/>
            <a:ext cx="4572001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85" y="4005063"/>
            <a:ext cx="3197229" cy="144865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500" dirty="0"/>
              <a:t>Therefore, Is the internet the greatest social experiment of our time?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84" y="805023"/>
            <a:ext cx="3446319" cy="312803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2000" dirty="0"/>
              <a:t>The introduction of technology has impacted 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2000" dirty="0"/>
              <a:t>Family life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2000" dirty="0"/>
              <a:t>Communication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2000" dirty="0"/>
              <a:t>Relationships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2000" dirty="0"/>
              <a:t>Work lives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2000" dirty="0"/>
              <a:t>Our relationships with ourselves</a:t>
            </a:r>
          </a:p>
        </p:txBody>
      </p:sp>
    </p:spTree>
    <p:extLst>
      <p:ext uri="{BB962C8B-B14F-4D97-AF65-F5344CB8AC3E}">
        <p14:creationId xmlns:p14="http://schemas.microsoft.com/office/powerpoint/2010/main" val="336662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4872A0B-8668-4500-9509-EAA581B26C2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 descr="A picture containing indoor, person, table, laptop&#10;&#10;Description generated with very high confidence">
            <a:extLst>
              <a:ext uri="{FF2B5EF4-FFF2-40B4-BE49-F238E27FC236}">
                <a16:creationId xmlns:a16="http://schemas.microsoft.com/office/drawing/2014/main" id="{823D57B8-7A98-4BB7-A67C-F64A893EA8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777" r="44177"/>
          <a:stretch/>
        </p:blipFill>
        <p:spPr>
          <a:xfrm>
            <a:off x="-4197" y="10"/>
            <a:ext cx="4576197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40590EE-5428-41AA-95B2-96FCC1CE67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318" y="618518"/>
            <a:ext cx="3449239" cy="1478570"/>
          </a:xfrm>
        </p:spPr>
        <p:txBody>
          <a:bodyPr>
            <a:normAutofit/>
          </a:bodyPr>
          <a:lstStyle/>
          <a:p>
            <a:r>
              <a:rPr lang="en-IE" sz="3300"/>
              <a:t>Not an alarmist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6318" y="2249487"/>
            <a:ext cx="3449240" cy="354171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IE" sz="1300"/>
              <a:t>I love technology</a:t>
            </a:r>
          </a:p>
          <a:p>
            <a:pPr>
              <a:lnSpc>
                <a:spcPct val="110000"/>
              </a:lnSpc>
            </a:pPr>
            <a:endParaRPr lang="en-IE" sz="1300"/>
          </a:p>
          <a:p>
            <a:pPr>
              <a:lnSpc>
                <a:spcPct val="110000"/>
              </a:lnSpc>
            </a:pPr>
            <a:r>
              <a:rPr lang="en-IE" sz="1300"/>
              <a:t>I recognise its benefit to convenience</a:t>
            </a:r>
          </a:p>
          <a:p>
            <a:pPr>
              <a:lnSpc>
                <a:spcPct val="110000"/>
              </a:lnSpc>
            </a:pPr>
            <a:endParaRPr lang="en-IE" sz="1300"/>
          </a:p>
          <a:p>
            <a:pPr>
              <a:lnSpc>
                <a:spcPct val="110000"/>
              </a:lnSpc>
            </a:pPr>
            <a:r>
              <a:rPr lang="en-IE" sz="1300"/>
              <a:t>There are many pluses to the tech evolution</a:t>
            </a:r>
          </a:p>
          <a:p>
            <a:pPr>
              <a:lnSpc>
                <a:spcPct val="110000"/>
              </a:lnSpc>
            </a:pPr>
            <a:endParaRPr lang="en-IE" sz="1300"/>
          </a:p>
          <a:p>
            <a:pPr>
              <a:lnSpc>
                <a:spcPct val="110000"/>
              </a:lnSpc>
            </a:pPr>
            <a:r>
              <a:rPr lang="en-IE" sz="1300"/>
              <a:t>I just wonder because we have invited it so openly into our lives and our families, have we asked enough questions? Or the right questions?</a:t>
            </a:r>
          </a:p>
        </p:txBody>
      </p:sp>
    </p:spTree>
    <p:extLst>
      <p:ext uri="{BB962C8B-B14F-4D97-AF65-F5344CB8AC3E}">
        <p14:creationId xmlns:p14="http://schemas.microsoft.com/office/powerpoint/2010/main" val="380694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" name="Group 86">
            <a:extLst>
              <a:ext uri="{FF2B5EF4-FFF2-40B4-BE49-F238E27FC236}">
                <a16:creationId xmlns:a16="http://schemas.microsoft.com/office/drawing/2014/main" id="{366C3164-AA9F-47E3-913A-4F002BC00F6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5" y="0"/>
            <a:ext cx="9040414" cy="6858001"/>
            <a:chOff x="-14288" y="0"/>
            <a:chExt cx="12053888" cy="685800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0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12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5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6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17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8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9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0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90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48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9" name="Rectangle 129">
            <a:extLst>
              <a:ext uri="{FF2B5EF4-FFF2-40B4-BE49-F238E27FC236}">
                <a16:creationId xmlns:a16="http://schemas.microsoft.com/office/drawing/2014/main" id="{BC3E363D-4793-4E9B-88F5-58007346CF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Content Placeholder 4" descr="A telephone on a white surface&#10;&#10;Description generated with high confidence">
            <a:extLst>
              <a:ext uri="{FF2B5EF4-FFF2-40B4-BE49-F238E27FC236}">
                <a16:creationId xmlns:a16="http://schemas.microsoft.com/office/drawing/2014/main" id="{22A4684D-F5A9-407A-840C-6102026D91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1" r="1303" b="7112"/>
          <a:stretch/>
        </p:blipFill>
        <p:spPr>
          <a:xfrm>
            <a:off x="1259632" y="1858963"/>
            <a:ext cx="2664296" cy="354346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1" name="Date Placeholder 7">
            <a:extLst>
              <a:ext uri="{FF2B5EF4-FFF2-40B4-BE49-F238E27FC236}">
                <a16:creationId xmlns:a16="http://schemas.microsoft.com/office/drawing/2014/main" id="{259D4007-2311-4342-8C73-4B783440E96D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2690" y="62133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C4834CBC-FB27-4E65-8FA7-66FC071C097F}" type="datetime1">
              <a:rPr lang="en-US" smtClean="0"/>
              <a:pPr>
                <a:spcAft>
                  <a:spcPts val="600"/>
                </a:spcAft>
              </a:pPr>
              <a:t>11/26/2018</a:t>
            </a:fld>
            <a:endParaRPr lang="en-US" dirty="0"/>
          </a:p>
        </p:txBody>
      </p:sp>
      <p:sp>
        <p:nvSpPr>
          <p:cNvPr id="152" name="Footer Placeholder 8">
            <a:extLst>
              <a:ext uri="{FF2B5EF4-FFF2-40B4-BE49-F238E27FC236}">
                <a16:creationId xmlns:a16="http://schemas.microsoft.com/office/drawing/2014/main" id="{6DC27F45-A7A0-4908-B051-ED7ABFD2A468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058" y="621336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153" name="Slide Number Placeholder 9">
            <a:extLst>
              <a:ext uri="{FF2B5EF4-FFF2-40B4-BE49-F238E27FC236}">
                <a16:creationId xmlns:a16="http://schemas.microsoft.com/office/drawing/2014/main" id="{0386ECAB-EE42-4966-9536-518F21FB8A1B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7240" y="6213366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E59737B-AF67-42EE-B20D-05656D79239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D86DA-7119-49C1-8FF9-7E74FB69C6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9" r="-784" b="12900"/>
          <a:stretch/>
        </p:blipFill>
        <p:spPr>
          <a:xfrm>
            <a:off x="4427984" y="2185988"/>
            <a:ext cx="3456384" cy="21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1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6B12-EE62-42F8-B914-87CFAEE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IE"/>
              <a:t>There were two regulators </a:t>
            </a:r>
            <a:endParaRPr lang="en-IE" dirty="0"/>
          </a:p>
        </p:txBody>
      </p:sp>
      <p:pic>
        <p:nvPicPr>
          <p:cNvPr id="9" name="Content Placeholder 8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A9175D3E-17F2-4F02-845F-7BDD51BE5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2435415" cy="230425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C59E4B-A16A-4475-BF26-B41C094C7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6912"/>
            <a:ext cx="19050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4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97F791-5FFA-4164-899F-EB52EA72B0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" y="-2"/>
            <a:ext cx="3046144" cy="6858001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773AB25-A422-41AA-9737-5E04C1966D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3041715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7" y="23283"/>
            <a:ext cx="305861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CC758D4-18C6-4624-A871-A946E08F0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33" y="1764928"/>
            <a:ext cx="5133034" cy="332363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D0D387-1584-4477-B5F8-52B50D4F220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122E92-DB87-4994-BB19-51F8F17C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9" y="618518"/>
            <a:ext cx="2138563" cy="1478570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rgbClr val="FFFFFF"/>
                </a:solidFill>
              </a:rPr>
              <a:t>Now access is unlimited……</a:t>
            </a:r>
          </a:p>
        </p:txBody>
      </p:sp>
    </p:spTree>
    <p:extLst>
      <p:ext uri="{BB962C8B-B14F-4D97-AF65-F5344CB8AC3E}">
        <p14:creationId xmlns:p14="http://schemas.microsoft.com/office/powerpoint/2010/main" val="2290554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6356</TotalTime>
  <Words>865</Words>
  <Application>Microsoft Office PowerPoint</Application>
  <PresentationFormat>On-screen Show (4:3)</PresentationFormat>
  <Paragraphs>183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Impact</vt:lpstr>
      <vt:lpstr>Trebuchet MS</vt:lpstr>
      <vt:lpstr>Tw Cen MT</vt:lpstr>
      <vt:lpstr>Circuit</vt:lpstr>
      <vt:lpstr>The Impact of technology on family life</vt:lpstr>
      <vt:lpstr>How to be a parent in 2017</vt:lpstr>
      <vt:lpstr>Being a parent in literally every generation prior to now</vt:lpstr>
      <vt:lpstr>The task of parenting has been made much more challenging with the advent of technology</vt:lpstr>
      <vt:lpstr>Therefore, Is the internet the greatest social experiment of our time?</vt:lpstr>
      <vt:lpstr>Not an alarmist approach</vt:lpstr>
      <vt:lpstr>PowerPoint Presentation</vt:lpstr>
      <vt:lpstr>There were two regulators </vt:lpstr>
      <vt:lpstr>Now access is unlimited……</vt:lpstr>
      <vt:lpstr>Why was this important to me?</vt:lpstr>
      <vt:lpstr>Myths of Digital Immigrants and Digital Natives</vt:lpstr>
      <vt:lpstr>But its too neat to just blame this on young people,</vt:lpstr>
      <vt:lpstr>What harm?</vt:lpstr>
      <vt:lpstr>As technology becomes more humanised are we becoming less humanised? </vt:lpstr>
      <vt:lpstr>There is no app for your lap</vt:lpstr>
      <vt:lpstr>The impact of an 'On Demand' Culture</vt:lpstr>
      <vt:lpstr>Regulation an issue of adolescence</vt:lpstr>
      <vt:lpstr>All you can eat Data   Binge Watch  </vt:lpstr>
      <vt:lpstr>Increase in expectation equals an increase in demand and perhaps an increase in unhappiness </vt:lpstr>
      <vt:lpstr>The unspoken tech challenge</vt:lpstr>
      <vt:lpstr>The Internet like a city....</vt:lpstr>
      <vt:lpstr>The Anti-Boredom Device</vt:lpstr>
      <vt:lpstr>Identity and getting to know yourself</vt:lpstr>
      <vt:lpstr>The Importance of identity to develop a sense of self</vt:lpstr>
      <vt:lpstr>The promotion of self-confidence over self-esteem</vt:lpstr>
      <vt:lpstr>What fuels the fascination?</vt:lpstr>
      <vt:lpstr>The importance of the gaze… </vt:lpstr>
      <vt:lpstr>Social snacking</vt:lpstr>
      <vt:lpstr>It is about the relationship with technology</vt:lpstr>
      <vt:lpstr>Viewing the world through the my lens</vt:lpstr>
      <vt:lpstr>Competing with technology</vt:lpstr>
      <vt:lpstr>A need for conversation</vt:lpstr>
      <vt:lpstr>The consensus of the given moment</vt:lpstr>
      <vt:lpstr>Jar of stones</vt:lpstr>
      <vt:lpstr>We need to up our game THO ;-)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Parenting through a technological age</dc:title>
  <dc:creator>Karen</dc:creator>
  <cp:lastModifiedBy>Siobhan McNamara</cp:lastModifiedBy>
  <cp:revision>47</cp:revision>
  <dcterms:created xsi:type="dcterms:W3CDTF">2015-03-09T11:04:48Z</dcterms:created>
  <dcterms:modified xsi:type="dcterms:W3CDTF">2018-11-26T15:13:49Z</dcterms:modified>
</cp:coreProperties>
</file>